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7"/>
  </p:notesMasterIdLst>
  <p:sldIdLst>
    <p:sldId id="281" r:id="rId3"/>
    <p:sldId id="282" r:id="rId4"/>
    <p:sldId id="403" r:id="rId5"/>
    <p:sldId id="326" r:id="rId6"/>
    <p:sldId id="404" r:id="rId7"/>
    <p:sldId id="405" r:id="rId8"/>
    <p:sldId id="406" r:id="rId9"/>
    <p:sldId id="407" r:id="rId10"/>
    <p:sldId id="408" r:id="rId11"/>
    <p:sldId id="409" r:id="rId12"/>
    <p:sldId id="410" r:id="rId13"/>
    <p:sldId id="411" r:id="rId14"/>
    <p:sldId id="412" r:id="rId15"/>
    <p:sldId id="413" r:id="rId16"/>
    <p:sldId id="414" r:id="rId17"/>
    <p:sldId id="267" r:id="rId18"/>
    <p:sldId id="418" r:id="rId19"/>
    <p:sldId id="415" r:id="rId20"/>
    <p:sldId id="269" r:id="rId21"/>
    <p:sldId id="416" r:id="rId22"/>
    <p:sldId id="417" r:id="rId23"/>
    <p:sldId id="419" r:id="rId24"/>
    <p:sldId id="420" r:id="rId25"/>
    <p:sldId id="325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29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307016-25D8-4BC2-BB4B-FAE4A525949F}" type="datetimeFigureOut">
              <a:rPr lang="en-GB" smtClean="0"/>
              <a:t>01/06/2023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AEE624-AAB5-4888-8998-935909699A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98101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07C18C-1EFA-47EF-8E8C-1E93CDF1D2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D4103D-1F0C-4F65-B83A-8DF14D8324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8E8CAF-8088-416A-A90F-C63E43DD3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669C7-7A17-4CCD-8CB1-7061BCD24804}" type="datetime1">
              <a:rPr lang="en-GB" smtClean="0"/>
              <a:t>01/06/2023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306A36-A846-4A63-9335-384B080A6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61A38E-F46B-4C9E-8282-1ABEEB32A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8537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CE9B9-DF81-4E48-8034-7F72299A2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F7DCF0-2082-4D74-8AF6-87C43B448F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6C5463-4B4A-417C-B058-E7C60AC25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A71A1-6900-495C-B874-9959308B4C93}" type="datetime1">
              <a:rPr lang="en-GB" smtClean="0"/>
              <a:t>01/06/2023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4E63DC-35C0-476B-B67D-1534C8C61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5E6AFC-E8CB-4294-AC74-CB951DF1F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0682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F2B5D4B-EB63-45C2-BABD-D3B56BFF9D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FAFE5B-1D73-4583-842A-8EDE28D60C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F0FCC9-07A3-4FA0-B7A0-D0CCCC990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F21C8-BBB9-42CC-AC12-00150BB99C7E}" type="datetime1">
              <a:rPr lang="en-GB" smtClean="0"/>
              <a:t>01/06/2023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569B01-16FB-4B90-9C61-4977034BE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CFFDD-5A10-4033-8EED-532B722BE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310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2D040-D776-421F-8062-D195E1E97B87}" type="datetime1">
              <a:rPr lang="en-GB" smtClean="0"/>
              <a:t>01/06/2023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53580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9BB7B-4214-4213-99D1-A6727B2609F1}" type="datetime1">
              <a:rPr lang="en-GB" smtClean="0"/>
              <a:t>01/06/2023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848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EC55-66F4-4F63-9CBC-88C380ADD6C2}" type="datetime1">
              <a:rPr lang="en-GB" smtClean="0"/>
              <a:t>01/06/2023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20116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03189-9484-475F-8B9C-F2F9A36E46E3}" type="datetime1">
              <a:rPr lang="en-GB" smtClean="0"/>
              <a:t>01/06/2023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64015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0AD76-C8C1-4BBB-BD02-980693F31BD8}" type="datetime1">
              <a:rPr lang="en-GB" smtClean="0"/>
              <a:t>01/06/2023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984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B0ADB-77B8-4269-B267-143D53027ED1}" type="datetime1">
              <a:rPr lang="en-GB" smtClean="0"/>
              <a:t>01/06/2023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31634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DCF35-7E23-421D-BC05-C1D41853B668}" type="datetime1">
              <a:rPr lang="en-GB" smtClean="0"/>
              <a:t>01/06/2023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21825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1A508-674B-415A-9402-34518A624310}" type="datetime1">
              <a:rPr lang="en-GB" smtClean="0"/>
              <a:t>01/06/2023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3823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6D2896-1A9C-4AC4-A253-93F498842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4D69C0-231F-4740-A7F4-4631A428BF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7FE5A2-C10A-4FBB-B167-3D8BCAE70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D6E68-3092-4490-918C-A2B06EADF9A2}" type="datetime1">
              <a:rPr lang="en-GB" smtClean="0"/>
              <a:t>01/06/2023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4D3FC4-C6B6-4DD6-B713-21D716E31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EBBDFD-2313-4351-9223-CC7E5E416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50195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75385-CF91-47B0-BD24-9EB65852B128}" type="datetime1">
              <a:rPr lang="en-GB" smtClean="0"/>
              <a:t>01/06/2023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50661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8327B-5091-4236-9BB9-AC6EBD4A5F5F}" type="datetime1">
              <a:rPr lang="en-GB" smtClean="0"/>
              <a:t>01/06/2023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90481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06652-10DF-428B-9F82-37DAD96B383E}" type="datetime1">
              <a:rPr lang="en-GB" smtClean="0"/>
              <a:t>01/06/2023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6062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77F713-194A-439F-A530-8FE461DD5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ED7F3D-A18B-4EA1-9F91-FE6C4A7292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17A46F-D376-457A-9C54-D48873350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32D97-B18D-4889-AFA3-2A3CAE641E9E}" type="datetime1">
              <a:rPr lang="en-GB" smtClean="0"/>
              <a:t>01/06/2023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F7BE32-BA90-41E6-9F7F-1385EDD6C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446242-2408-4D11-BC8A-5A280CD36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9026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0276DD-4A70-4649-BF43-AD34F7E42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3FAFAC-D2EA-4B9D-8B8A-E3326DF86B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5EF41D-C5B2-41B9-8440-9141CAA08F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78AA4C-5AA0-4EA4-B3A4-5A624F91E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641AF-2FDF-4C8B-AC4B-8766A1C986E8}" type="datetime1">
              <a:rPr lang="en-GB" smtClean="0"/>
              <a:t>01/06/2023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69B4CF-65AD-4ECF-ABC3-765063644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5847D6-8C1A-4C3F-A084-46B40ADDD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0684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C17C7-9F4E-4ED6-8259-538422186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659E13-B1D8-4E95-9387-F9B833C84A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C87899-919A-4B7B-B25F-2E7412AB0F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5AC589-4586-48C5-B6A0-670C2D9B1D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FB61F48-BEE6-48D8-AC65-C4DF40CE2F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DDF2C3-E747-4285-B829-93E9F7938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67085-1982-4C14-8B2D-8EA11412650B}" type="datetime1">
              <a:rPr lang="en-GB" smtClean="0"/>
              <a:t>01/06/2023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C1E3298-3E6E-4792-80BF-E658BE5D3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0244C98-3CCA-48F7-934E-FE697DC2D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33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C6E4A-8E91-41B7-9EA0-F273B9CD9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A31D6A5-FC7E-4A43-81BB-CA391B521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BB1D7-0008-425F-97D9-8954E7C65A82}" type="datetime1">
              <a:rPr lang="en-GB" smtClean="0"/>
              <a:t>01/06/2023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7A4227-0A80-4A07-B242-F86659282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30FD09-EDE3-4C0A-883A-620BE5946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904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39AA388-3B96-46AD-8091-CCEB71D02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22E4A-C814-440B-AD72-3981FA38E07F}" type="datetime1">
              <a:rPr lang="en-GB" smtClean="0"/>
              <a:t>01/06/2023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9ED54B-7D4C-46D2-9123-B3BCFB9E7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A87755-A442-4E92-8F49-98A4C0F94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532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3EB3A-52FC-46CC-B8B6-E7B5849DB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67458C-0738-44F8-8341-2EC7263ADE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436FAC-A29B-4F6B-BB1D-233716E28E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EA6932-8021-4748-851C-F10A932CA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DD681-88E1-460B-B14F-1054A3F2FAB9}" type="datetime1">
              <a:rPr lang="en-GB" smtClean="0"/>
              <a:t>01/06/2023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6B855A-9D6E-42BD-84F6-F5F1DC16C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6BED86-EA80-47A1-909F-B3A58B56D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7499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4BAD8-99C8-4F94-9A36-728F11288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BECA7B-55D4-4007-BA0A-508D04F540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D135D7-2089-42CC-9A8D-DFC26A8980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B0188A-7657-429F-A0E0-EC92EEF66F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D4BAD-31D4-4B25-AA8F-BE7D4D923105}" type="datetime1">
              <a:rPr lang="en-GB" smtClean="0"/>
              <a:t>01/06/2023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4D6622-F8DB-4687-A9DD-5C7A79AA8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582330-0BDF-47D3-AA8D-9FDB85D02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237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4A4AA78-2137-4FF9-998F-D9E8CBCBC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E6E837-84A2-4122-8685-C686F44102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087A48-ADF6-4ADF-9950-DC1D37BFB9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A8E2D1-6F41-4CAA-98AC-7D170829A9E4}" type="datetime1">
              <a:rPr lang="en-GB" smtClean="0"/>
              <a:t>01/06/2023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A2D520-5C17-4167-BBE3-14918855C4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F4021C-DE1C-4088-83D0-F291183962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5BF034-A0A6-4F43-BF31-E5A6A6CA8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4627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65000"/>
              <a:lumOff val="3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AD627B-9FDD-4D3C-A980-3F822DFF4122}" type="datetime1">
              <a:rPr lang="en-GB" smtClean="0"/>
              <a:t>01/06/2023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8534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adv-r.had.co.nz/" TargetMode="External"/><Relationship Id="rId2" Type="http://schemas.openxmlformats.org/officeDocument/2006/relationships/hyperlink" Target="https://r4ds.had.co.nz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reconlearn.org/" TargetMode="External"/><Relationship Id="rId4" Type="http://schemas.openxmlformats.org/officeDocument/2006/relationships/hyperlink" Target="http://r-pkgs.had.co.nz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10">
            <a:extLst>
              <a:ext uri="{FF2B5EF4-FFF2-40B4-BE49-F238E27FC236}">
                <a16:creationId xmlns:a16="http://schemas.microsoft.com/office/drawing/2014/main" id="{CDA1A2E9-63FE-408D-A803-8E306ECAB4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058" y="450221"/>
            <a:ext cx="8997696" cy="3918123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0669" y="1111086"/>
            <a:ext cx="7690104" cy="2623885"/>
          </a:xfrm>
        </p:spPr>
        <p:txBody>
          <a:bodyPr anchor="ctr">
            <a:normAutofit fontScale="90000"/>
          </a:bodyPr>
          <a:lstStyle/>
          <a:p>
            <a:pPr algn="l"/>
            <a:r>
              <a:rPr lang="en-US" sz="61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Day 1</a:t>
            </a:r>
            <a:br>
              <a:rPr lang="en-US" sz="61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61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Lecture 2:  </a:t>
            </a:r>
            <a:br>
              <a:rPr lang="en-US" sz="61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61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Getting started with R</a:t>
            </a:r>
            <a:endParaRPr lang="en-GB" sz="6100" dirty="0">
              <a:solidFill>
                <a:srgbClr val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Rectangle 12">
            <a:extLst>
              <a:ext uri="{FF2B5EF4-FFF2-40B4-BE49-F238E27FC236}">
                <a16:creationId xmlns:a16="http://schemas.microsoft.com/office/drawing/2014/main" id="{927CAFC9-A675-4314-84EF-236FFA58A3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19345" y="2490532"/>
            <a:ext cx="2110597" cy="1877811"/>
          </a:xfrm>
          <a:prstGeom prst="rect">
            <a:avLst/>
          </a:prstGeom>
          <a:solidFill>
            <a:srgbClr val="7F7F7F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14">
            <a:extLst>
              <a:ext uri="{FF2B5EF4-FFF2-40B4-BE49-F238E27FC236}">
                <a16:creationId xmlns:a16="http://schemas.microsoft.com/office/drawing/2014/main" id="{FBE9F90C-C163-435B-9A68-D15C92D1CF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4521269"/>
            <a:ext cx="11277600" cy="1877811"/>
          </a:xfrm>
          <a:prstGeom prst="rect">
            <a:avLst/>
          </a:prstGeom>
          <a:solidFill>
            <a:srgbClr val="7F7F7F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9499" y="4843002"/>
            <a:ext cx="10012680" cy="1234345"/>
          </a:xfrm>
        </p:spPr>
        <p:txBody>
          <a:bodyPr anchor="ctr">
            <a:normAutofit fontScale="70000" lnSpcReduction="2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2800" b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Short course on modelling infectious disease dynamics in R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20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Ankara, Türkiye, June 2023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200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 Juan F Vesga</a:t>
            </a:r>
            <a:endParaRPr lang="en-GB" sz="20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1A882A9F-F4E9-4E23-8F0B-20B5DF42EA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19345" y="450221"/>
            <a:ext cx="2115455" cy="1890204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Graphic 7" descr="Users">
            <a:extLst>
              <a:ext uri="{FF2B5EF4-FFF2-40B4-BE49-F238E27FC236}">
                <a16:creationId xmlns:a16="http://schemas.microsoft.com/office/drawing/2014/main" id="{DBD577A4-DDEE-4541-B9C4-4704F320BD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57725" y="2612676"/>
            <a:ext cx="1632648" cy="1632648"/>
          </a:xfrm>
          <a:prstGeom prst="rect">
            <a:avLst/>
          </a:prstGeom>
        </p:spPr>
      </p:pic>
      <p:pic>
        <p:nvPicPr>
          <p:cNvPr id="23" name="Graphic 7" descr="Users">
            <a:extLst>
              <a:ext uri="{FF2B5EF4-FFF2-40B4-BE49-F238E27FC236}">
                <a16:creationId xmlns:a16="http://schemas.microsoft.com/office/drawing/2014/main" id="{2519204D-E98A-4374-B512-5D206D1F3E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57725" y="599487"/>
            <a:ext cx="1632648" cy="163264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E300A1-02AE-4B49-B5B3-57013BEBC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32759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FFADA-8DE7-41C8-A99F-21C752E0D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0" dirty="0">
                <a:solidFill>
                  <a:srgbClr val="990033"/>
                </a:solidFill>
              </a:rPr>
              <a:t>Booleans: </a:t>
            </a:r>
            <a:r>
              <a:rPr lang="en-GB" b="0" dirty="0">
                <a:latin typeface="Consolas" panose="020B0609020204030204" pitchFamily="49" charset="0"/>
              </a:rPr>
              <a:t>logical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FF897841-7D12-467E-B449-CFA6A31AFF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2344482"/>
            <a:ext cx="7577349" cy="605254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515151"/>
                </a:solidFill>
                <a:effectLst/>
                <a:latin typeface="Consolas" panose="020B0609020204030204" pitchFamily="49" charset="0"/>
              </a:rPr>
              <a:t>a &lt;- c(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90033"/>
                </a:solidFill>
                <a:effectLst/>
                <a:latin typeface="Consolas" panose="020B0609020204030204" pitchFamily="49" charset="0"/>
              </a:rPr>
              <a:t>TRUE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effectLst/>
                <a:latin typeface="Consolas" panose="020B0609020204030204" pitchFamily="49" charset="0"/>
              </a:rPr>
              <a:t>,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515151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90033"/>
                </a:solidFill>
                <a:effectLst/>
                <a:latin typeface="Consolas" panose="020B0609020204030204" pitchFamily="49" charset="0"/>
              </a:rPr>
              <a:t>FALSE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effectLst/>
                <a:latin typeface="Consolas" panose="020B0609020204030204" pitchFamily="49" charset="0"/>
              </a:rPr>
              <a:t>,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515151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90033"/>
                </a:solidFill>
                <a:effectLst/>
                <a:latin typeface="Consolas" panose="020B0609020204030204" pitchFamily="49" charset="0"/>
              </a:rPr>
              <a:t>TRUE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effectLst/>
                <a:latin typeface="Consolas" panose="020B0609020204030204" pitchFamily="49" charset="0"/>
              </a:rPr>
              <a:t>,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90033"/>
                </a:solidFill>
                <a:effectLst/>
                <a:latin typeface="Consolas" panose="020B0609020204030204" pitchFamily="49" charset="0"/>
              </a:rPr>
              <a:t>TRUE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515151"/>
                </a:solidFill>
                <a:effectLst/>
                <a:latin typeface="Consolas" panose="020B0609020204030204" pitchFamily="49" charset="0"/>
              </a:rPr>
              <a:t>)  </a:t>
            </a:r>
            <a:r>
              <a:rPr lang="en-US" altLang="en-US" sz="1500" baseline="0" dirty="0">
                <a:solidFill>
                  <a:srgbClr val="515151"/>
                </a:solidFill>
                <a:latin typeface="Consolas" panose="020B0609020204030204" pitchFamily="49" charset="0"/>
              </a:rPr>
              <a:t> </a:t>
            </a:r>
            <a:endParaRPr kumimoji="0" lang="en-US" altLang="en-US" sz="1500" b="0" i="0" u="none" strike="noStrike" cap="none" normalizeH="0" baseline="0" dirty="0">
              <a:ln>
                <a:noFill/>
              </a:ln>
              <a:solidFill>
                <a:srgbClr val="990033"/>
              </a:solidFill>
              <a:effectLst/>
              <a:latin typeface="Consolas" panose="020B06090202040302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515151"/>
                </a:solidFill>
                <a:effectLst/>
                <a:latin typeface="Consolas" panose="020B0609020204030204" pitchFamily="49" charset="0"/>
              </a:rPr>
              <a:t>a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FA0CCF6-593A-4178-AF94-A7528FBA06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3101460"/>
            <a:ext cx="7577349" cy="40519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Source Code Pro" panose="020B0509030403020204" pitchFamily="49" charset="0"/>
              </a:rPr>
              <a:t>## [1]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altLang="en-US" dirty="0">
                <a:solidFill>
                  <a:schemeClr val="bg1"/>
                </a:solidFill>
                <a:latin typeface="Source Code Pro" panose="020B0509030403020204" pitchFamily="49" charset="0"/>
              </a:rPr>
              <a:t>TRUE FALSE TRUE TRUE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E7E48538-C076-40F0-9C7E-40EF02CFE1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3676719"/>
            <a:ext cx="7577349" cy="359032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500" dirty="0">
                <a:solidFill>
                  <a:srgbClr val="515151"/>
                </a:solidFill>
                <a:latin typeface="Consolas" panose="020B0609020204030204" pitchFamily="49" charset="0"/>
              </a:rPr>
              <a:t>class(a)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9A323577-D3EF-4A3D-A3FB-0EAD5A0FCA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4256600"/>
            <a:ext cx="7577349" cy="40519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Source Code Pro" panose="020B0509030403020204" pitchFamily="49" charset="0"/>
              </a:rPr>
              <a:t>## [1] “logical"</a:t>
            </a: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 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nsolas" panose="020B0609020204030204" pitchFamily="49" charset="0"/>
              </a:rPr>
              <a:t> 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7C2DEC3A-2C4A-4CA1-9153-76B555FB5E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1838325"/>
            <a:ext cx="12192000" cy="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900" b="0" i="0" u="none" strike="noStrike" cap="none" normalizeH="0" baseline="0" dirty="0">
                <a:ln>
                  <a:noFill/>
                </a:ln>
                <a:solidFill>
                  <a:srgbClr val="797979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The 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ource Code Pro" panose="020B0509030403020204" pitchFamily="49" charset="0"/>
              </a:rPr>
              <a:t>logical</a:t>
            </a:r>
            <a:r>
              <a:rPr kumimoji="0" lang="en-US" altLang="en-US" sz="1900" b="0" i="0" u="none" strike="noStrike" cap="none" normalizeH="0" baseline="0" dirty="0">
                <a:ln>
                  <a:noFill/>
                </a:ln>
                <a:solidFill>
                  <a:srgbClr val="797979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 type can be 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ource Code Pro" panose="020B0509030403020204" pitchFamily="49" charset="0"/>
              </a:rPr>
              <a:t>TRUE</a:t>
            </a:r>
            <a:r>
              <a:rPr kumimoji="0" lang="en-US" altLang="en-US" sz="1900" b="0" i="0" u="none" strike="noStrike" cap="none" normalizeH="0" baseline="0" dirty="0">
                <a:ln>
                  <a:noFill/>
                </a:ln>
                <a:solidFill>
                  <a:srgbClr val="797979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 or 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ource Code Pro" panose="020B0509030403020204" pitchFamily="49" charset="0"/>
              </a:rPr>
              <a:t>FALSE</a:t>
            </a:r>
            <a:r>
              <a:rPr kumimoji="0" lang="en-US" altLang="en-US" sz="1900" b="0" i="0" u="none" strike="noStrike" cap="none" normalizeH="0" baseline="0" dirty="0">
                <a:ln>
                  <a:noFill/>
                </a:ln>
                <a:solidFill>
                  <a:srgbClr val="797979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:</a:t>
            </a: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FC2FF1-B018-4636-B59C-157881BF1838}"/>
              </a:ext>
            </a:extLst>
          </p:cNvPr>
          <p:cNvSpPr txBox="1"/>
          <p:nvPr/>
        </p:nvSpPr>
        <p:spPr>
          <a:xfrm>
            <a:off x="1861926" y="4882648"/>
            <a:ext cx="98347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Source Code Pro" panose="020B0509030403020204" pitchFamily="49" charset="0"/>
              </a:rPr>
              <a:t>Booleans can also be interpreted as 0’s (FALSE) and 1’s (TRUE), hence:</a:t>
            </a:r>
            <a:endParaRPr lang="en-GB" dirty="0">
              <a:solidFill>
                <a:schemeClr val="tx1">
                  <a:lumMod val="65000"/>
                  <a:lumOff val="35000"/>
                </a:schemeClr>
              </a:solidFill>
              <a:latin typeface="Source Code Pro" panose="020B0509030403020204" pitchFamily="49" charset="0"/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25202911-49C3-46A7-A230-AB132670BD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5411740"/>
            <a:ext cx="7577349" cy="359032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500" dirty="0">
                <a:solidFill>
                  <a:srgbClr val="515151"/>
                </a:solidFill>
                <a:latin typeface="Consolas" panose="020B0609020204030204" pitchFamily="49" charset="0"/>
              </a:rPr>
              <a:t>a + 1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0EA79D9B-0C15-4C93-B357-5FA96335BA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5991621"/>
            <a:ext cx="7577349" cy="40519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Source Code Pro" panose="020B0509030403020204" pitchFamily="49" charset="0"/>
              </a:rPr>
              <a:t>## [1] 2</a:t>
            </a:r>
            <a:r>
              <a:rPr kumimoji="0" lang="en-US" altLang="en-US" sz="1800" b="0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  <a:latin typeface="Source Code Pro" panose="020B0509030403020204" pitchFamily="49" charset="0"/>
              </a:rPr>
              <a:t> 1 2 2</a:t>
            </a: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 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nsolas" panose="020B0609020204030204" pitchFamily="49" charset="0"/>
              </a:rPr>
              <a:t> 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07915C67-D006-4F72-AE7F-5D7A336CA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5879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6" grpId="0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FFADA-8DE7-41C8-A99F-21C752E0D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0" dirty="0">
                <a:solidFill>
                  <a:srgbClr val="990033"/>
                </a:solidFill>
              </a:rPr>
              <a:t>Vectors</a:t>
            </a:r>
            <a:endParaRPr lang="en-GB" b="0" dirty="0">
              <a:latin typeface="Consolas" panose="020B0609020204030204" pitchFamily="49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FF897841-7D12-467E-B449-CFA6A31AFF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3076076"/>
            <a:ext cx="7577349" cy="589865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500" dirty="0">
                <a:solidFill>
                  <a:srgbClr val="515151"/>
                </a:solidFill>
                <a:latin typeface="Consolas" panose="020B0609020204030204" pitchFamily="49" charset="0"/>
              </a:rPr>
              <a:t>a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515151"/>
                </a:solidFill>
                <a:effectLst/>
                <a:latin typeface="Consolas" panose="020B0609020204030204" pitchFamily="49" charset="0"/>
              </a:rPr>
              <a:t> &lt;- c(</a:t>
            </a:r>
            <a:r>
              <a:rPr lang="en-US" altLang="en-US" sz="1500" dirty="0">
                <a:solidFill>
                  <a:srgbClr val="990033"/>
                </a:solidFill>
                <a:latin typeface="Consolas" panose="020B0609020204030204" pitchFamily="49" charset="0"/>
              </a:rPr>
              <a:t>1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515151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90033"/>
                </a:solidFill>
                <a:effectLst/>
                <a:latin typeface="Consolas" panose="020B0609020204030204" pitchFamily="49" charset="0"/>
              </a:rPr>
              <a:t>2</a:t>
            </a:r>
            <a:r>
              <a:rPr lang="en-US" altLang="en-US" sz="1500" dirty="0">
                <a:solidFill>
                  <a:srgbClr val="515151"/>
                </a:solidFill>
                <a:latin typeface="Consolas" panose="020B0609020204030204" pitchFamily="49" charset="0"/>
              </a:rPr>
              <a:t>, -</a:t>
            </a:r>
            <a:r>
              <a:rPr lang="en-US" altLang="en-US" sz="1500" dirty="0">
                <a:solidFill>
                  <a:srgbClr val="990033"/>
                </a:solidFill>
                <a:latin typeface="Consolas" panose="020B0609020204030204" pitchFamily="49" charset="0"/>
              </a:rPr>
              <a:t>2</a:t>
            </a:r>
            <a:r>
              <a:rPr lang="en-US" altLang="en-US" sz="1500" dirty="0">
                <a:solidFill>
                  <a:srgbClr val="515151"/>
                </a:solidFill>
                <a:latin typeface="Consolas" panose="020B0609020204030204" pitchFamily="49" charset="0"/>
              </a:rPr>
              <a:t> , </a:t>
            </a:r>
            <a:r>
              <a:rPr lang="en-US" altLang="en-US" sz="1500" dirty="0">
                <a:solidFill>
                  <a:srgbClr val="990033"/>
                </a:solidFill>
                <a:latin typeface="Consolas" panose="020B0609020204030204" pitchFamily="49" charset="0"/>
              </a:rPr>
              <a:t>1.123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515151"/>
                </a:solidFill>
                <a:effectLst/>
                <a:latin typeface="Consolas" panose="020B0609020204030204" pitchFamily="49" charset="0"/>
              </a:rPr>
              <a:t>)  </a:t>
            </a:r>
            <a:r>
              <a:rPr lang="en-US" altLang="en-US" sz="1500" baseline="0" dirty="0">
                <a:solidFill>
                  <a:srgbClr val="515151"/>
                </a:solidFill>
                <a:latin typeface="Consolas" panose="020B0609020204030204" pitchFamily="49" charset="0"/>
              </a:rPr>
              <a:t> </a:t>
            </a:r>
            <a:endParaRPr kumimoji="0" lang="en-US" altLang="en-US" sz="1500" b="0" i="0" u="none" strike="noStrike" cap="none" normalizeH="0" baseline="0" dirty="0">
              <a:ln>
                <a:noFill/>
              </a:ln>
              <a:solidFill>
                <a:srgbClr val="990033"/>
              </a:solidFill>
              <a:effectLst/>
              <a:latin typeface="Consolas" panose="020B06090202040302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500" dirty="0">
                <a:solidFill>
                  <a:srgbClr val="515151"/>
                </a:solidFill>
                <a:latin typeface="Consolas" panose="020B0609020204030204" pitchFamily="49" charset="0"/>
              </a:rPr>
              <a:t>a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FA0CCF6-593A-4178-AF94-A7528FBA06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4034910"/>
            <a:ext cx="7577349" cy="40519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Source Code Pro" panose="020B0509030403020204" pitchFamily="49" charset="0"/>
              </a:rPr>
              <a:t>## [1] 1.000 2.000 </a:t>
            </a:r>
            <a:r>
              <a:rPr lang="en-US" altLang="en-US" dirty="0">
                <a:solidFill>
                  <a:schemeClr val="bg1"/>
                </a:solidFill>
                <a:latin typeface="Source Code Pro" panose="020B0509030403020204" pitchFamily="49" charset="0"/>
              </a:rPr>
              <a:t>10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Source Code Pro" panose="020B0509030403020204" pitchFamily="49" charset="0"/>
              </a:rPr>
              <a:t>.000 -1.000 1.123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E7E48538-C076-40F0-9C7E-40EF02CFE1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4905444"/>
            <a:ext cx="7577349" cy="359032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500" dirty="0">
                <a:solidFill>
                  <a:srgbClr val="515151"/>
                </a:solidFill>
                <a:latin typeface="Consolas" panose="020B0609020204030204" pitchFamily="49" charset="0"/>
              </a:rPr>
              <a:t>length(a)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9A323577-D3EF-4A3D-A3FB-0EAD5A0FCA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5748862"/>
            <a:ext cx="7577349" cy="40519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Source Code Pro" panose="020B0509030403020204" pitchFamily="49" charset="0"/>
              </a:rPr>
              <a:t>## [1] 5</a:t>
            </a: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 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nsolas" panose="020B0609020204030204" pitchFamily="49" charset="0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7CE97E4-AF99-4CF3-BBB0-94C813886979}"/>
              </a:ext>
            </a:extLst>
          </p:cNvPr>
          <p:cNvSpPr txBox="1"/>
          <p:nvPr/>
        </p:nvSpPr>
        <p:spPr>
          <a:xfrm>
            <a:off x="1178628" y="1952556"/>
            <a:ext cx="9527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Source Code Pro" panose="020B0509030403020204" pitchFamily="49" charset="0"/>
              </a:rPr>
              <a:t>A </a:t>
            </a:r>
            <a:r>
              <a:rPr lang="en-US" dirty="0">
                <a:latin typeface="Source Code Pro" panose="020B0509030403020204" pitchFamily="49" charset="0"/>
              </a:rPr>
              <a:t>vector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Source Code Pro" panose="020B0509030403020204" pitchFamily="49" charset="0"/>
              </a:rPr>
              <a:t> stores several values of the </a:t>
            </a:r>
            <a:r>
              <a:rPr lang="en-US" dirty="0">
                <a:solidFill>
                  <a:srgbClr val="990033"/>
                </a:solidFill>
                <a:latin typeface="Source Code Pro" panose="020B0509030403020204" pitchFamily="49" charset="0"/>
              </a:rPr>
              <a:t>same type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Source Code Pro" panose="020B0509030403020204" pitchFamily="49" charset="0"/>
              </a:rPr>
              <a:t>as a one-dimensional array:</a:t>
            </a:r>
            <a:endParaRPr lang="en-GB" dirty="0">
              <a:solidFill>
                <a:schemeClr val="tx1">
                  <a:lumMod val="65000"/>
                  <a:lumOff val="35000"/>
                </a:schemeClr>
              </a:solidFill>
              <a:latin typeface="Source Code Pro" panose="020B0509030403020204" pitchFamily="49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B5229-7F15-4DA2-8074-FA5A45F4E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8468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FFADA-8DE7-41C8-A99F-21C752E0D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0" dirty="0">
                <a:solidFill>
                  <a:srgbClr val="990033"/>
                </a:solidFill>
              </a:rPr>
              <a:t> Matrices</a:t>
            </a:r>
            <a:endParaRPr lang="en-GB" b="0" dirty="0">
              <a:latin typeface="Consolas" panose="020B0609020204030204" pitchFamily="49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FF897841-7D12-467E-B449-CFA6A31AFF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2733176"/>
            <a:ext cx="7577349" cy="589865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500" dirty="0">
                <a:solidFill>
                  <a:srgbClr val="515151"/>
                </a:solidFill>
                <a:latin typeface="Consolas" panose="020B0609020204030204" pitchFamily="49" charset="0"/>
              </a:rPr>
              <a:t>a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515151"/>
                </a:solidFill>
                <a:effectLst/>
                <a:latin typeface="Consolas" panose="020B0609020204030204" pitchFamily="49" charset="0"/>
              </a:rPr>
              <a:t> &lt;- matrix(sample(</a:t>
            </a:r>
            <a:r>
              <a:rPr lang="en-US" altLang="en-US" sz="1500" dirty="0">
                <a:solidFill>
                  <a:srgbClr val="990033"/>
                </a:solidFill>
                <a:latin typeface="Consolas" panose="020B0609020204030204" pitchFamily="49" charset="0"/>
              </a:rPr>
              <a:t>1</a:t>
            </a:r>
            <a:r>
              <a:rPr lang="en-US" altLang="en-US" sz="1500" dirty="0">
                <a:solidFill>
                  <a:srgbClr val="515151"/>
                </a:solidFill>
                <a:latin typeface="Consolas" panose="020B0609020204030204" pitchFamily="49" charset="0"/>
              </a:rPr>
              <a:t>: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90033"/>
                </a:solidFill>
                <a:effectLst/>
                <a:latin typeface="Consolas" panose="020B0609020204030204" pitchFamily="49" charset="0"/>
              </a:rPr>
              <a:t>12</a:t>
            </a:r>
            <a:r>
              <a:rPr lang="en-US" altLang="en-US" sz="1500" dirty="0">
                <a:solidFill>
                  <a:srgbClr val="515151"/>
                </a:solidFill>
                <a:latin typeface="Consolas" panose="020B0609020204030204" pitchFamily="49" charset="0"/>
              </a:rPr>
              <a:t>),</a:t>
            </a:r>
            <a:r>
              <a:rPr lang="en-US" altLang="en-US" sz="1500" dirty="0" err="1">
                <a:solidFill>
                  <a:srgbClr val="515151"/>
                </a:solidFill>
                <a:latin typeface="Consolas" panose="020B0609020204030204" pitchFamily="49" charset="0"/>
              </a:rPr>
              <a:t>ncol</a:t>
            </a:r>
            <a:r>
              <a:rPr lang="en-US" altLang="en-US" sz="1500" dirty="0">
                <a:solidFill>
                  <a:srgbClr val="515151"/>
                </a:solidFill>
                <a:latin typeface="Consolas" panose="020B0609020204030204" pitchFamily="49" charset="0"/>
              </a:rPr>
              <a:t> = </a:t>
            </a:r>
            <a:r>
              <a:rPr lang="en-US" altLang="en-US" sz="1500" dirty="0">
                <a:solidFill>
                  <a:srgbClr val="990033"/>
                </a:solidFill>
                <a:latin typeface="Consolas" panose="020B0609020204030204" pitchFamily="49" charset="0"/>
              </a:rPr>
              <a:t>4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515151"/>
                </a:solidFill>
                <a:effectLst/>
                <a:latin typeface="Consolas" panose="020B0609020204030204" pitchFamily="49" charset="0"/>
              </a:rPr>
              <a:t>)  </a:t>
            </a:r>
            <a:r>
              <a:rPr lang="en-US" altLang="en-US" sz="1500" baseline="0" dirty="0">
                <a:solidFill>
                  <a:srgbClr val="515151"/>
                </a:solidFill>
                <a:latin typeface="Consolas" panose="020B0609020204030204" pitchFamily="49" charset="0"/>
              </a:rPr>
              <a:t> </a:t>
            </a:r>
            <a:endParaRPr kumimoji="0" lang="en-US" altLang="en-US" sz="1500" b="0" i="0" u="none" strike="noStrike" cap="none" normalizeH="0" baseline="0" dirty="0">
              <a:ln>
                <a:noFill/>
              </a:ln>
              <a:solidFill>
                <a:srgbClr val="990033"/>
              </a:solidFill>
              <a:effectLst/>
              <a:latin typeface="Consolas" panose="020B06090202040302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500" dirty="0">
                <a:solidFill>
                  <a:srgbClr val="515151"/>
                </a:solidFill>
                <a:latin typeface="Consolas" panose="020B0609020204030204" pitchFamily="49" charset="0"/>
              </a:rPr>
              <a:t>a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FA0CCF6-593A-4178-AF94-A7528FBA06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3619412"/>
            <a:ext cx="7577349" cy="123619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chemeClr val="bg1"/>
                </a:solidFill>
                <a:latin typeface="Consolas" panose="020B0609020204030204" pitchFamily="49" charset="0"/>
              </a:rPr>
              <a:t>##      [,1] [,2] [,3] [,4]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chemeClr val="bg1"/>
                </a:solidFill>
                <a:latin typeface="Consolas" panose="020B0609020204030204" pitchFamily="49" charset="0"/>
              </a:rPr>
              <a:t>## [1,]   12    7    8    4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chemeClr val="bg1"/>
                </a:solidFill>
                <a:latin typeface="Consolas" panose="020B0609020204030204" pitchFamily="49" charset="0"/>
              </a:rPr>
              <a:t>## [2,]   11   10    2    5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chemeClr val="bg1"/>
                </a:solidFill>
                <a:latin typeface="Consolas" panose="020B0609020204030204" pitchFamily="49" charset="0"/>
              </a:rPr>
              <a:t>## [3,]    1    6    9    3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E7E48538-C076-40F0-9C7E-40EF02CFE1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4924494"/>
            <a:ext cx="7577349" cy="359032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500" dirty="0">
                <a:solidFill>
                  <a:srgbClr val="515151"/>
                </a:solidFill>
                <a:latin typeface="Consolas" panose="020B0609020204030204" pitchFamily="49" charset="0"/>
              </a:rPr>
              <a:t>class(a)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9A323577-D3EF-4A3D-A3FB-0EAD5A0FCA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5" y="5352413"/>
            <a:ext cx="7577349" cy="40519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Source Code Pro" panose="020B0509030403020204" pitchFamily="49" charset="0"/>
              </a:rPr>
              <a:t>## [1] “matrix”</a:t>
            </a: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 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nsolas" panose="020B0609020204030204" pitchFamily="49" charset="0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7CE97E4-AF99-4CF3-BBB0-94C813886979}"/>
              </a:ext>
            </a:extLst>
          </p:cNvPr>
          <p:cNvSpPr txBox="1"/>
          <p:nvPr/>
        </p:nvSpPr>
        <p:spPr>
          <a:xfrm>
            <a:off x="1178628" y="1952556"/>
            <a:ext cx="9527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Source Code Pro" panose="020B0509030403020204" pitchFamily="49" charset="0"/>
              </a:rPr>
              <a:t>A </a:t>
            </a:r>
            <a:r>
              <a:rPr lang="en-US" dirty="0">
                <a:latin typeface="Source Code Pro" panose="020B0509030403020204" pitchFamily="49" charset="0"/>
              </a:rPr>
              <a:t>matrix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Source Code Pro" panose="020B0509030403020204" pitchFamily="49" charset="0"/>
              </a:rPr>
              <a:t> stores several values of the </a:t>
            </a:r>
            <a:r>
              <a:rPr lang="en-US" dirty="0">
                <a:solidFill>
                  <a:srgbClr val="990033"/>
                </a:solidFill>
                <a:latin typeface="Source Code Pro" panose="020B0509030403020204" pitchFamily="49" charset="0"/>
              </a:rPr>
              <a:t>same type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Source Code Pro" panose="020B0509030403020204" pitchFamily="49" charset="0"/>
              </a:rPr>
              <a:t>as a table:</a:t>
            </a:r>
            <a:endParaRPr lang="en-GB" dirty="0">
              <a:solidFill>
                <a:schemeClr val="tx1">
                  <a:lumMod val="65000"/>
                  <a:lumOff val="35000"/>
                </a:schemeClr>
              </a:solidFill>
              <a:latin typeface="Source Code Pro" panose="020B0509030403020204" pitchFamily="49" charset="0"/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D76D1782-C69F-4D9B-A482-EB8086E0F1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5" y="5826499"/>
            <a:ext cx="7577349" cy="359032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500" dirty="0">
                <a:solidFill>
                  <a:srgbClr val="515151"/>
                </a:solidFill>
                <a:latin typeface="Consolas" panose="020B0609020204030204" pitchFamily="49" charset="0"/>
              </a:rPr>
              <a:t>dim(a)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754DF7F8-A5EF-452E-8CB0-0B130FBBD3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4" y="6254418"/>
            <a:ext cx="7577349" cy="40519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Source Code Pro" panose="020B0509030403020204" pitchFamily="49" charset="0"/>
              </a:rPr>
              <a:t>## [1] 3 4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6D5A4E2-4963-4CBD-AAD3-D8F7F41A6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4776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FFADA-8DE7-41C8-A99F-21C752E0D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solidFill>
                  <a:srgbClr val="990033"/>
                </a:solidFill>
                <a:latin typeface="Consolas" panose="020B0609020204030204" pitchFamily="49" charset="0"/>
              </a:rPr>
              <a:t>Data Frames</a:t>
            </a:r>
            <a:endParaRPr lang="en-GB" b="0" dirty="0">
              <a:solidFill>
                <a:srgbClr val="990033"/>
              </a:solidFill>
              <a:latin typeface="Consolas" panose="020B0609020204030204" pitchFamily="49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FF897841-7D12-467E-B449-CFA6A31AFF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2733176"/>
            <a:ext cx="7577349" cy="589865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515151"/>
                </a:solidFill>
                <a:effectLst/>
                <a:latin typeface="Consolas" panose="020B0609020204030204" pitchFamily="49" charset="0"/>
              </a:rPr>
              <a:t>a &lt;- </a:t>
            </a:r>
            <a:r>
              <a:rPr kumimoji="0" lang="en-US" altLang="en-US" sz="1500" b="0" i="0" u="none" strike="noStrike" cap="none" normalizeH="0" baseline="0" dirty="0" err="1">
                <a:ln>
                  <a:noFill/>
                </a:ln>
                <a:solidFill>
                  <a:srgbClr val="515151"/>
                </a:solidFill>
                <a:effectLst/>
                <a:latin typeface="Consolas" panose="020B0609020204030204" pitchFamily="49" charset="0"/>
              </a:rPr>
              <a:t>data.frame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515151"/>
                </a:solidFill>
                <a:effectLst/>
                <a:latin typeface="Consolas" panose="020B0609020204030204" pitchFamily="49" charset="0"/>
              </a:rPr>
              <a:t>(age = c(10, 54, 3), sex = c(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Consolas" panose="020B0609020204030204" pitchFamily="49" charset="0"/>
              </a:rPr>
              <a:t>"m"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515151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Consolas" panose="020B0609020204030204" pitchFamily="49" charset="0"/>
              </a:rPr>
              <a:t>"f"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515151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Consolas" panose="020B0609020204030204" pitchFamily="49" charset="0"/>
              </a:rPr>
              <a:t>"m"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515151"/>
                </a:solidFill>
                <a:effectLst/>
                <a:latin typeface="Consolas" panose="020B0609020204030204" pitchFamily="49" charset="0"/>
              </a:rPr>
              <a:t>))</a:t>
            </a:r>
            <a:endParaRPr kumimoji="0" lang="en-US" altLang="en-US" sz="1500" b="0" i="0" u="none" strike="noStrike" cap="none" normalizeH="0" baseline="0" dirty="0">
              <a:ln>
                <a:noFill/>
              </a:ln>
              <a:solidFill>
                <a:srgbClr val="990033"/>
              </a:solidFill>
              <a:effectLst/>
              <a:latin typeface="Consolas" panose="020B06090202040302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500" dirty="0">
                <a:solidFill>
                  <a:srgbClr val="515151"/>
                </a:solidFill>
                <a:latin typeface="Consolas" panose="020B0609020204030204" pitchFamily="49" charset="0"/>
              </a:rPr>
              <a:t>a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FA0CCF6-593A-4178-AF94-A7528FBA06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3619412"/>
            <a:ext cx="7577349" cy="123619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chemeClr val="bg1"/>
                </a:solidFill>
                <a:latin typeface="Consolas" panose="020B0609020204030204" pitchFamily="49" charset="0"/>
              </a:rPr>
              <a:t>##   age sex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chemeClr val="bg1"/>
                </a:solidFill>
                <a:latin typeface="Consolas" panose="020B0609020204030204" pitchFamily="49" charset="0"/>
              </a:rPr>
              <a:t>## 1  10   m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chemeClr val="bg1"/>
                </a:solidFill>
                <a:latin typeface="Consolas" panose="020B0609020204030204" pitchFamily="49" charset="0"/>
              </a:rPr>
              <a:t>## 2  54   f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chemeClr val="bg1"/>
                </a:solidFill>
                <a:latin typeface="Consolas" panose="020B0609020204030204" pitchFamily="49" charset="0"/>
              </a:rPr>
              <a:t>## 3   3   m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E7E48538-C076-40F0-9C7E-40EF02CFE1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4924494"/>
            <a:ext cx="7577349" cy="359032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500" dirty="0">
                <a:solidFill>
                  <a:srgbClr val="515151"/>
                </a:solidFill>
                <a:latin typeface="Consolas" panose="020B0609020204030204" pitchFamily="49" charset="0"/>
              </a:rPr>
              <a:t>class(a)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9A323577-D3EF-4A3D-A3FB-0EAD5A0FCA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5" y="5352413"/>
            <a:ext cx="7577349" cy="40519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Source Code Pro" panose="020B0509030403020204" pitchFamily="49" charset="0"/>
              </a:rPr>
              <a:t>## [1] “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Source Code Pro" panose="020B0509030403020204" pitchFamily="49" charset="0"/>
              </a:rPr>
              <a:t>data.frame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Source Code Pro" panose="020B0509030403020204" pitchFamily="49" charset="0"/>
              </a:rPr>
              <a:t>”</a:t>
            </a: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 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nsolas" panose="020B0609020204030204" pitchFamily="49" charset="0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7CE97E4-AF99-4CF3-BBB0-94C813886979}"/>
              </a:ext>
            </a:extLst>
          </p:cNvPr>
          <p:cNvSpPr txBox="1"/>
          <p:nvPr/>
        </p:nvSpPr>
        <p:spPr>
          <a:xfrm>
            <a:off x="1178628" y="1748364"/>
            <a:ext cx="9527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Source Code Pro" panose="020B0509030403020204" pitchFamily="49" charset="0"/>
              </a:rPr>
              <a:t>A </a:t>
            </a:r>
            <a:r>
              <a:rPr lang="en-US" dirty="0" err="1">
                <a:solidFill>
                  <a:srgbClr val="990033"/>
                </a:solidFill>
                <a:latin typeface="Source Code Pro" panose="020B0509030403020204" pitchFamily="49" charset="0"/>
              </a:rPr>
              <a:t>data.frame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Source Code Pro" panose="020B0509030403020204" pitchFamily="49" charset="0"/>
              </a:rPr>
              <a:t> is a table where variables (columns) can have different types (equivalent to a spreadsheet):</a:t>
            </a:r>
            <a:endParaRPr lang="en-GB" dirty="0">
              <a:solidFill>
                <a:schemeClr val="tx1">
                  <a:lumMod val="65000"/>
                  <a:lumOff val="35000"/>
                </a:schemeClr>
              </a:solidFill>
              <a:latin typeface="Source Code Pro" panose="020B0509030403020204" pitchFamily="49" charset="0"/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D76D1782-C69F-4D9B-A482-EB8086E0F1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5" y="5826499"/>
            <a:ext cx="7577349" cy="359032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500" dirty="0">
                <a:solidFill>
                  <a:srgbClr val="515151"/>
                </a:solidFill>
                <a:latin typeface="Consolas" panose="020B0609020204030204" pitchFamily="49" charset="0"/>
              </a:rPr>
              <a:t>dim(a)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754DF7F8-A5EF-452E-8CB0-0B130FBBD3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4" y="6254418"/>
            <a:ext cx="7577349" cy="40519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Source Code Pro" panose="020B0509030403020204" pitchFamily="49" charset="0"/>
              </a:rPr>
              <a:t>## [1] 3 2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C6634D-65E8-4358-80A1-69BC75D4C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6354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10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FFADA-8DE7-41C8-A99F-21C752E0D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solidFill>
                  <a:srgbClr val="990033"/>
                </a:solidFill>
                <a:latin typeface="Consolas" panose="020B0609020204030204" pitchFamily="49" charset="0"/>
              </a:rPr>
              <a:t>Lists</a:t>
            </a:r>
            <a:endParaRPr lang="en-GB" b="0" dirty="0">
              <a:solidFill>
                <a:srgbClr val="990033"/>
              </a:solidFill>
              <a:latin typeface="Consolas" panose="020B0609020204030204" pitchFamily="49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FF897841-7D12-467E-B449-CFA6A31AFF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5" y="2672403"/>
            <a:ext cx="7577349" cy="1513194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515151"/>
                </a:solidFill>
                <a:effectLst/>
                <a:latin typeface="Consolas" panose="020B0609020204030204" pitchFamily="49" charset="0"/>
              </a:rPr>
              <a:t>age &lt;- c(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90033"/>
                </a:solidFill>
                <a:effectLst/>
                <a:latin typeface="Consolas" panose="020B0609020204030204" pitchFamily="49" charset="0"/>
              </a:rPr>
              <a:t>10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515151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90033"/>
                </a:solidFill>
                <a:effectLst/>
                <a:latin typeface="Consolas" panose="020B0609020204030204" pitchFamily="49" charset="0"/>
              </a:rPr>
              <a:t>54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515151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90033"/>
                </a:solidFill>
                <a:effectLst/>
                <a:latin typeface="Consolas" panose="020B0609020204030204" pitchFamily="49" charset="0"/>
              </a:rPr>
              <a:t>3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515151"/>
                </a:solidFill>
                <a:effectLst/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515151"/>
                </a:solidFill>
                <a:effectLst/>
                <a:latin typeface="Consolas" panose="020B0609020204030204" pitchFamily="49" charset="0"/>
              </a:rPr>
              <a:t>sex &lt;- factor(c(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Consolas" panose="020B0609020204030204" pitchFamily="49" charset="0"/>
              </a:rPr>
              <a:t>"m"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515151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Consolas" panose="020B0609020204030204" pitchFamily="49" charset="0"/>
              </a:rPr>
              <a:t>"f"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515151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Consolas" panose="020B0609020204030204" pitchFamily="49" charset="0"/>
              </a:rPr>
              <a:t>"m"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515151"/>
                </a:solidFill>
                <a:effectLst/>
                <a:latin typeface="Consolas" panose="020B0609020204030204" pitchFamily="49" charset="0"/>
              </a:rPr>
              <a:t>))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515151"/>
                </a:solidFill>
                <a:effectLst/>
                <a:latin typeface="Consolas" panose="020B0609020204030204" pitchFamily="49" charset="0"/>
              </a:rPr>
              <a:t>swab  &lt;- matrix(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515151"/>
                </a:solidFill>
                <a:effectLst/>
                <a:latin typeface="Consolas" panose="020B0609020204030204" pitchFamily="49" charset="0"/>
              </a:rPr>
              <a:t>  sample(c("+", "-"), replace = 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90033"/>
                </a:solidFill>
                <a:effectLst/>
                <a:latin typeface="Consolas" panose="020B0609020204030204" pitchFamily="49" charset="0"/>
              </a:rPr>
              <a:t>TRUE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515151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90033"/>
                </a:solidFill>
                <a:effectLst/>
                <a:latin typeface="Consolas" panose="020B0609020204030204" pitchFamily="49" charset="0"/>
              </a:rPr>
              <a:t>10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515151"/>
                </a:solidFill>
                <a:effectLst/>
                <a:latin typeface="Consolas" panose="020B0609020204030204" pitchFamily="49" charset="0"/>
              </a:rPr>
              <a:t>), </a:t>
            </a:r>
            <a:r>
              <a:rPr kumimoji="0" lang="en-US" altLang="en-US" sz="1500" b="0" i="0" u="none" strike="noStrike" cap="none" normalizeH="0" baseline="0" dirty="0" err="1">
                <a:ln>
                  <a:noFill/>
                </a:ln>
                <a:solidFill>
                  <a:srgbClr val="515151"/>
                </a:solidFill>
                <a:effectLst/>
                <a:latin typeface="Consolas" panose="020B0609020204030204" pitchFamily="49" charset="0"/>
              </a:rPr>
              <a:t>nrow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515151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90033"/>
                </a:solidFill>
                <a:effectLst/>
                <a:latin typeface="Consolas" panose="020B0609020204030204" pitchFamily="49" charset="0"/>
              </a:rPr>
              <a:t>2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515151"/>
                </a:solidFill>
                <a:effectLst/>
                <a:latin typeface="Consolas" panose="020B0609020204030204" pitchFamily="49" charset="0"/>
              </a:rPr>
              <a:t>,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515151"/>
                </a:solidFill>
                <a:effectLst/>
                <a:latin typeface="Consolas" panose="020B0609020204030204" pitchFamily="49" charset="0"/>
              </a:rPr>
              <a:t>  </a:t>
            </a:r>
            <a:r>
              <a:rPr kumimoji="0" lang="en-US" altLang="en-US" sz="1500" b="0" i="0" u="none" strike="noStrike" cap="none" normalizeH="0" baseline="0" dirty="0" err="1">
                <a:ln>
                  <a:noFill/>
                </a:ln>
                <a:solidFill>
                  <a:srgbClr val="515151"/>
                </a:solidFill>
                <a:effectLst/>
                <a:latin typeface="Consolas" panose="020B0609020204030204" pitchFamily="49" charset="0"/>
              </a:rPr>
              <a:t>dimnames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515151"/>
                </a:solidFill>
                <a:effectLst/>
                <a:latin typeface="Consolas" panose="020B0609020204030204" pitchFamily="49" charset="0"/>
              </a:rPr>
              <a:t> = list(NULL, paste("t", 1:5, </a:t>
            </a:r>
            <a:r>
              <a:rPr kumimoji="0" lang="en-US" altLang="en-US" sz="1500" b="0" i="0" u="none" strike="noStrike" cap="none" normalizeH="0" baseline="0" dirty="0" err="1">
                <a:ln>
                  <a:noFill/>
                </a:ln>
                <a:solidFill>
                  <a:srgbClr val="515151"/>
                </a:solidFill>
                <a:effectLst/>
                <a:latin typeface="Consolas" panose="020B0609020204030204" pitchFamily="49" charset="0"/>
              </a:rPr>
              <a:t>sep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515151"/>
                </a:solidFill>
                <a:effectLst/>
                <a:latin typeface="Consolas" panose="020B0609020204030204" pitchFamily="49" charset="0"/>
              </a:rPr>
              <a:t> = "")))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515151"/>
                </a:solidFill>
                <a:effectLst/>
                <a:latin typeface="Consolas" panose="020B0609020204030204" pitchFamily="49" charset="0"/>
              </a:rPr>
              <a:t>x &lt;- list(age = age, gender = sex, </a:t>
            </a:r>
            <a:r>
              <a:rPr kumimoji="0" lang="en-US" altLang="en-US" sz="1500" b="0" i="0" u="none" strike="noStrike" cap="none" normalizeH="0" baseline="0" dirty="0" err="1">
                <a:ln>
                  <a:noFill/>
                </a:ln>
                <a:solidFill>
                  <a:srgbClr val="515151"/>
                </a:solidFill>
                <a:effectLst/>
                <a:latin typeface="Consolas" panose="020B0609020204030204" pitchFamily="49" charset="0"/>
              </a:rPr>
              <a:t>swab_results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515151"/>
                </a:solidFill>
                <a:effectLst/>
                <a:latin typeface="Consolas" panose="020B0609020204030204" pitchFamily="49" charset="0"/>
              </a:rPr>
              <a:t> = swab)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7CE97E4-AF99-4CF3-BBB0-94C813886979}"/>
              </a:ext>
            </a:extLst>
          </p:cNvPr>
          <p:cNvSpPr txBox="1"/>
          <p:nvPr/>
        </p:nvSpPr>
        <p:spPr>
          <a:xfrm>
            <a:off x="1178628" y="1748364"/>
            <a:ext cx="9527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Source Code Pro" panose="020B0509030403020204" pitchFamily="49" charset="0"/>
              </a:rPr>
              <a:t>A </a:t>
            </a:r>
            <a:r>
              <a:rPr lang="en-US" dirty="0">
                <a:solidFill>
                  <a:srgbClr val="990033"/>
                </a:solidFill>
                <a:latin typeface="Source Code Pro" panose="020B0509030403020204" pitchFamily="49" charset="0"/>
              </a:rPr>
              <a:t>list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Source Code Pro" panose="020B0509030403020204" pitchFamily="49" charset="0"/>
              </a:rPr>
              <a:t> is a collection of objects of any types and sizes, stored as different slots. It is a powerful structure to save information</a:t>
            </a:r>
            <a:endParaRPr lang="en-GB" dirty="0">
              <a:solidFill>
                <a:schemeClr val="tx1">
                  <a:lumMod val="65000"/>
                  <a:lumOff val="35000"/>
                </a:schemeClr>
              </a:solidFill>
              <a:latin typeface="Source Code Pro" panose="020B0509030403020204" pitchFamily="49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25DC93-4BDB-4D96-9D1A-8087C1430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68811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FFADA-8DE7-41C8-A99F-21C752E0D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solidFill>
                  <a:srgbClr val="990033"/>
                </a:solidFill>
                <a:latin typeface="Consolas" panose="020B0609020204030204" pitchFamily="49" charset="0"/>
              </a:rPr>
              <a:t>Lists (continued)</a:t>
            </a:r>
            <a:endParaRPr lang="en-GB" b="0" dirty="0">
              <a:solidFill>
                <a:srgbClr val="990033"/>
              </a:solidFill>
              <a:latin typeface="Consolas" panose="020B0609020204030204" pitchFamily="49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FF897841-7D12-467E-B449-CFA6A31AFF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5032" y="2619169"/>
            <a:ext cx="7577349" cy="359032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515151"/>
                </a:solidFill>
                <a:effectLst/>
                <a:latin typeface="Consolas" panose="020B0609020204030204" pitchFamily="49" charset="0"/>
              </a:rPr>
              <a:t>x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7CE97E4-AF99-4CF3-BBB0-94C813886979}"/>
              </a:ext>
            </a:extLst>
          </p:cNvPr>
          <p:cNvSpPr txBox="1"/>
          <p:nvPr/>
        </p:nvSpPr>
        <p:spPr>
          <a:xfrm>
            <a:off x="1178628" y="1748364"/>
            <a:ext cx="9527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Source Code Pro" panose="020B0509030403020204" pitchFamily="49" charset="0"/>
              </a:rPr>
              <a:t>A </a:t>
            </a:r>
            <a:r>
              <a:rPr lang="en-US" dirty="0">
                <a:solidFill>
                  <a:srgbClr val="990033"/>
                </a:solidFill>
                <a:latin typeface="Source Code Pro" panose="020B0509030403020204" pitchFamily="49" charset="0"/>
              </a:rPr>
              <a:t>list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Source Code Pro" panose="020B0509030403020204" pitchFamily="49" charset="0"/>
              </a:rPr>
              <a:t> is a collection of objects of any types and sizes, stored as different slots. It is a powerful structure to save information</a:t>
            </a:r>
            <a:endParaRPr lang="en-GB" dirty="0">
              <a:solidFill>
                <a:schemeClr val="tx1">
                  <a:lumMod val="65000"/>
                  <a:lumOff val="35000"/>
                </a:schemeClr>
              </a:solidFill>
              <a:latin typeface="Source Code Pro" panose="020B0509030403020204" pitchFamily="49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65EC0394-EE97-4011-A838-0680388CE0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5032" y="3202675"/>
            <a:ext cx="7577349" cy="3175188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altLang="en-US">
                <a:solidFill>
                  <a:schemeClr val="bg1"/>
                </a:solidFill>
                <a:latin typeface="Consolas" panose="020B0609020204030204" pitchFamily="49" charset="0"/>
              </a:rPr>
              <a:t>## $age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altLang="en-US">
                <a:solidFill>
                  <a:schemeClr val="bg1"/>
                </a:solidFill>
                <a:latin typeface="Consolas" panose="020B0609020204030204" pitchFamily="49" charset="0"/>
              </a:rPr>
              <a:t>## [1] 10 54  3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altLang="en-US">
                <a:solidFill>
                  <a:schemeClr val="bg1"/>
                </a:solidFill>
                <a:latin typeface="Consolas" panose="020B0609020204030204" pitchFamily="49" charset="0"/>
              </a:rPr>
              <a:t>##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altLang="en-US">
                <a:solidFill>
                  <a:schemeClr val="bg1"/>
                </a:solidFill>
                <a:latin typeface="Consolas" panose="020B0609020204030204" pitchFamily="49" charset="0"/>
              </a:rPr>
              <a:t>## $gender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altLang="en-US">
                <a:solidFill>
                  <a:schemeClr val="bg1"/>
                </a:solidFill>
                <a:latin typeface="Consolas" panose="020B0609020204030204" pitchFamily="49" charset="0"/>
              </a:rPr>
              <a:t>## [1] m f m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altLang="en-US">
                <a:solidFill>
                  <a:schemeClr val="bg1"/>
                </a:solidFill>
                <a:latin typeface="Consolas" panose="020B0609020204030204" pitchFamily="49" charset="0"/>
              </a:rPr>
              <a:t>## Levels: f m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altLang="en-US">
                <a:solidFill>
                  <a:schemeClr val="bg1"/>
                </a:solidFill>
                <a:latin typeface="Consolas" panose="020B0609020204030204" pitchFamily="49" charset="0"/>
              </a:rPr>
              <a:t>##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altLang="en-US">
                <a:solidFill>
                  <a:schemeClr val="bg1"/>
                </a:solidFill>
                <a:latin typeface="Consolas" panose="020B0609020204030204" pitchFamily="49" charset="0"/>
              </a:rPr>
              <a:t>## $swab_results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altLang="en-US">
                <a:solidFill>
                  <a:schemeClr val="bg1"/>
                </a:solidFill>
                <a:latin typeface="Consolas" panose="020B0609020204030204" pitchFamily="49" charset="0"/>
              </a:rPr>
              <a:t>##      t1  t2  t3  t4  t5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altLang="en-US">
                <a:solidFill>
                  <a:schemeClr val="bg1"/>
                </a:solidFill>
                <a:latin typeface="Consolas" panose="020B0609020204030204" pitchFamily="49" charset="0"/>
              </a:rPr>
              <a:t>## [1,] "+" "+" "-" "+" "+"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altLang="en-US">
                <a:solidFill>
                  <a:schemeClr val="bg1"/>
                </a:solidFill>
                <a:latin typeface="Consolas" panose="020B0609020204030204" pitchFamily="49" charset="0"/>
              </a:rPr>
              <a:t>## [2,] "+" "+" "+" "-" "+"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7D73B47-95CD-4089-B242-DE42A8AEC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3576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90299B-C0C9-48CB-B0BD-B94E42414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 structures 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38BC65-6A40-46CA-B691-52437023BF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Vectors</a:t>
            </a:r>
          </a:p>
          <a:p>
            <a:endParaRPr lang="en-GB" dirty="0"/>
          </a:p>
          <a:p>
            <a:r>
              <a:rPr lang="en-GB" dirty="0"/>
              <a:t>Matrices and arrays</a:t>
            </a:r>
          </a:p>
          <a:p>
            <a:endParaRPr lang="en-GB" dirty="0"/>
          </a:p>
          <a:p>
            <a:r>
              <a:rPr lang="en-GB" dirty="0"/>
              <a:t>Data frames</a:t>
            </a:r>
          </a:p>
          <a:p>
            <a:endParaRPr lang="en-GB" dirty="0"/>
          </a:p>
          <a:p>
            <a:r>
              <a:rPr lang="en-GB" dirty="0"/>
              <a:t>Lists</a:t>
            </a:r>
          </a:p>
          <a:p>
            <a:endParaRPr lang="en-GB" dirty="0"/>
          </a:p>
          <a:p>
            <a:r>
              <a:rPr lang="en-GB" dirty="0"/>
              <a:t>R has some datasets already loaded</a:t>
            </a:r>
          </a:p>
          <a:p>
            <a:endParaRPr lang="en-GB" dirty="0"/>
          </a:p>
        </p:txBody>
      </p:sp>
      <p:pic>
        <p:nvPicPr>
          <p:cNvPr id="9220" name="Picture 4" descr="Image for post">
            <a:extLst>
              <a:ext uri="{FF2B5EF4-FFF2-40B4-BE49-F238E27FC236}">
                <a16:creationId xmlns:a16="http://schemas.microsoft.com/office/drawing/2014/main" id="{EC2EF5BE-4210-4195-B2A7-644077D4F9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5" t="26930" r="5271"/>
          <a:stretch/>
        </p:blipFill>
        <p:spPr bwMode="auto">
          <a:xfrm>
            <a:off x="5225716" y="1825625"/>
            <a:ext cx="6128084" cy="2832686"/>
          </a:xfrm>
          <a:prstGeom prst="rect">
            <a:avLst/>
          </a:prstGeom>
          <a:noFill/>
          <a:ln w="2222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E07A596-1E7D-4CB6-A4D2-DDCA95FB8A74}"/>
              </a:ext>
            </a:extLst>
          </p:cNvPr>
          <p:cNvSpPr txBox="1"/>
          <p:nvPr/>
        </p:nvSpPr>
        <p:spPr>
          <a:xfrm>
            <a:off x="5125453" y="4755346"/>
            <a:ext cx="65291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G. Tiwari, 2019. https://medium.com/@tiwarigaurav2512/r-data-types-847fffb01d5b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8EAC51-BA0B-4DFA-8DCB-37E5DF1C6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A248-546F-4E27-B4E9-8BEE9DE1D12A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54867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FFADA-8DE7-41C8-A99F-21C752E0D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Accessing contents in an object</a:t>
            </a:r>
            <a:endParaRPr lang="en-GB" b="0" dirty="0">
              <a:solidFill>
                <a:srgbClr val="990033"/>
              </a:solidFill>
              <a:latin typeface="Consolas" panose="020B0609020204030204" pitchFamily="49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7CE97E4-AF99-4CF3-BBB0-94C813886979}"/>
              </a:ext>
            </a:extLst>
          </p:cNvPr>
          <p:cNvSpPr txBox="1"/>
          <p:nvPr/>
        </p:nvSpPr>
        <p:spPr>
          <a:xfrm>
            <a:off x="1178628" y="1748364"/>
            <a:ext cx="952747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Source Code Pro" panose="020B0509030403020204" pitchFamily="49" charset="0"/>
              </a:rPr>
              <a:t>The objects we reviewed can be accessed or </a:t>
            </a:r>
            <a:r>
              <a:rPr lang="en-US" dirty="0" err="1">
                <a:solidFill>
                  <a:srgbClr val="990033"/>
                </a:solidFill>
                <a:latin typeface="Source Code Pro" panose="020B0509030403020204" pitchFamily="49" charset="0"/>
              </a:rPr>
              <a:t>subsetted</a:t>
            </a:r>
            <a:r>
              <a:rPr lang="en-US" dirty="0">
                <a:solidFill>
                  <a:srgbClr val="990033"/>
                </a:solidFill>
                <a:latin typeface="Source Code Pro" panose="020B0509030403020204" pitchFamily="49" charset="0"/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Source Code Pro" panose="020B0509030403020204" pitchFamily="49" charset="0"/>
              </a:rPr>
              <a:t>by</a:t>
            </a:r>
            <a:r>
              <a:rPr lang="en-US" dirty="0">
                <a:solidFill>
                  <a:srgbClr val="990033"/>
                </a:solidFill>
                <a:latin typeface="Source Code Pro" panose="020B0509030403020204" pitchFamily="49" charset="0"/>
              </a:rPr>
              <a:t> index, name,</a:t>
            </a:r>
            <a:r>
              <a:rPr lang="en-US" i="1" dirty="0">
                <a:solidFill>
                  <a:srgbClr val="990033"/>
                </a:solidFill>
                <a:latin typeface="Source Code Pro" panose="020B0509030403020204" pitchFamily="49" charset="0"/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Source Code Pro" panose="020B0509030403020204" pitchFamily="49" charset="0"/>
              </a:rPr>
              <a:t>or</a:t>
            </a:r>
            <a:r>
              <a:rPr lang="en-US" i="1" dirty="0">
                <a:solidFill>
                  <a:srgbClr val="990033"/>
                </a:solidFill>
                <a:latin typeface="Source Code Pro" panose="020B0509030403020204" pitchFamily="49" charset="0"/>
              </a:rPr>
              <a:t> </a:t>
            </a:r>
            <a:r>
              <a:rPr lang="en-US" dirty="0">
                <a:solidFill>
                  <a:srgbClr val="990033"/>
                </a:solidFill>
                <a:latin typeface="Source Code Pro" panose="020B0509030403020204" pitchFamily="49" charset="0"/>
              </a:rPr>
              <a:t>logical condition.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Source Code Pro" panose="020B0509030403020204" pitchFamily="49" charset="0"/>
              </a:rPr>
              <a:t>Using:</a:t>
            </a:r>
          </a:p>
          <a:p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Source Code Pro" panose="020B0509030403020204" pitchFamily="49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latin typeface="Source Code Pro" panose="020B0509030403020204" pitchFamily="49" charset="0"/>
              </a:rPr>
              <a:t>object_name</a:t>
            </a:r>
            <a:r>
              <a:rPr lang="en-US" dirty="0">
                <a:latin typeface="Source Code Pro" panose="020B0509030403020204" pitchFamily="49" charset="0"/>
              </a:rPr>
              <a:t>[]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Source Code Pro" panose="020B0509030403020204" pitchFamily="49" charset="0"/>
              </a:rPr>
              <a:t>for a vector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latin typeface="Source Code Pro" panose="020B0509030403020204" pitchFamily="49" charset="0"/>
              </a:rPr>
              <a:t>object_name</a:t>
            </a:r>
            <a:r>
              <a:rPr lang="en-US" dirty="0">
                <a:latin typeface="Source Code Pro" panose="020B0509030403020204" pitchFamily="49" charset="0"/>
              </a:rPr>
              <a:t>[rows, columns]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Source Code Pro" panose="020B0509030403020204" pitchFamily="49" charset="0"/>
              </a:rPr>
              <a:t>for a matrix /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ource Code Pro" panose="020B0509030403020204" pitchFamily="49" charset="0"/>
              </a:rPr>
              <a:t>data.frame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Source Code Pro" panose="020B0509030403020204" pitchFamily="49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latin typeface="Source Code Pro" panose="020B0509030403020204" pitchFamily="49" charset="0"/>
              </a:rPr>
              <a:t>object_name</a:t>
            </a:r>
            <a:r>
              <a:rPr lang="en-US" dirty="0">
                <a:latin typeface="Source Code Pro" panose="020B0509030403020204" pitchFamily="49" charset="0"/>
              </a:rPr>
              <a:t>[[]]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Source Code Pro" panose="020B0509030403020204" pitchFamily="49" charset="0"/>
              </a:rPr>
              <a:t> for a list</a:t>
            </a:r>
          </a:p>
          <a:p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Source Code Pro" panose="020B0509030403020204" pitchFamily="49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Source Code Pro" panose="020B0509030403020204" pitchFamily="49" charset="0"/>
              </a:rPr>
              <a:t>An index is an integer or set of integers that points to the position of an element in an array:  </a:t>
            </a:r>
            <a:r>
              <a:rPr lang="en-US" dirty="0" err="1">
                <a:latin typeface="Consolas" panose="020B0609020204030204" pitchFamily="49" charset="0"/>
              </a:rPr>
              <a:t>my_vector</a:t>
            </a:r>
            <a:r>
              <a:rPr lang="en-US" dirty="0">
                <a:latin typeface="Consolas" panose="020B0609020204030204" pitchFamily="49" charset="0"/>
              </a:rPr>
              <a:t>[2]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Source Code Pro" panose="020B0509030403020204" pitchFamily="49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Source Code Pro" panose="020B0509030403020204" pitchFamily="49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Source Code Pro" panose="020B0509030403020204" pitchFamily="49" charset="0"/>
              </a:rPr>
              <a:t>Lists can be accessed using the name of the </a:t>
            </a:r>
            <a:r>
              <a:rPr lang="en-US" dirty="0">
                <a:solidFill>
                  <a:srgbClr val="990033"/>
                </a:solidFill>
                <a:latin typeface="Source Code Pro" panose="020B0509030403020204" pitchFamily="49" charset="0"/>
              </a:rPr>
              <a:t>slot : </a:t>
            </a:r>
            <a:r>
              <a:rPr lang="en-US" dirty="0" err="1">
                <a:latin typeface="Consolas" panose="020B0609020204030204" pitchFamily="49" charset="0"/>
              </a:rPr>
              <a:t>my_list</a:t>
            </a:r>
            <a:r>
              <a:rPr lang="en-US" dirty="0">
                <a:latin typeface="Consolas" panose="020B0609020204030204" pitchFamily="49" charset="0"/>
              </a:rPr>
              <a:t>[[</a:t>
            </a:r>
            <a:r>
              <a:rPr lang="en-US" dirty="0">
                <a:solidFill>
                  <a:srgbClr val="00B050"/>
                </a:solidFill>
                <a:latin typeface="Consolas" panose="020B0609020204030204" pitchFamily="49" charset="0"/>
              </a:rPr>
              <a:t>“age”</a:t>
            </a:r>
            <a:r>
              <a:rPr lang="en-US" dirty="0">
                <a:latin typeface="Consolas" panose="020B0609020204030204" pitchFamily="49" charset="0"/>
              </a:rPr>
              <a:t>]]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dirty="0">
              <a:latin typeface="Consolas" panose="020B0609020204030204" pitchFamily="49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</a:rPr>
              <a:t>Note that square brackets imply access to an object, while parenthesis contain the arguments of a function</a:t>
            </a:r>
          </a:p>
          <a:p>
            <a:endParaRPr lang="en-GB" dirty="0">
              <a:solidFill>
                <a:schemeClr val="tx1">
                  <a:lumMod val="65000"/>
                  <a:lumOff val="35000"/>
                </a:schemeClr>
              </a:solidFill>
              <a:latin typeface="Source Code Pro" panose="020B0509030403020204" pitchFamily="49" charset="0"/>
            </a:endParaRPr>
          </a:p>
          <a:p>
            <a:endParaRPr lang="en-GB" dirty="0">
              <a:solidFill>
                <a:schemeClr val="tx1">
                  <a:lumMod val="65000"/>
                  <a:lumOff val="35000"/>
                </a:schemeClr>
              </a:solidFill>
              <a:latin typeface="Source Code Pro" panose="020B050903040302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4612CD0-8E0B-4400-8072-E81DEE1CA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7250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4DCCE85-9FF9-479F-9C47-B10A55982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Using functions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3AB639-9150-4414-B228-B11EDE113B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C5CA1-FFAF-4D13-83BD-CF3B4426F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2722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EB261-4E29-4A81-8390-89D9AB2AE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5216"/>
            <a:ext cx="10515600" cy="1325563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Functions</a:t>
            </a:r>
          </a:p>
        </p:txBody>
      </p:sp>
      <p:pic>
        <p:nvPicPr>
          <p:cNvPr id="10242" name="Picture 2" descr="Function Rooms in Gisburn | Whitebull Country Inn and Dining">
            <a:extLst>
              <a:ext uri="{FF2B5EF4-FFF2-40B4-BE49-F238E27FC236}">
                <a16:creationId xmlns:a16="http://schemas.microsoft.com/office/drawing/2014/main" id="{A4143C43-D186-43D1-BBE5-5B49F1646C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59" b="-3"/>
          <a:stretch/>
        </p:blipFill>
        <p:spPr bwMode="auto">
          <a:xfrm>
            <a:off x="548639" y="2612599"/>
            <a:ext cx="6236208" cy="3660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408473-2072-4496-91E0-CC5B30142D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34553" y="2512657"/>
            <a:ext cx="3803904" cy="3660185"/>
          </a:xfrm>
        </p:spPr>
        <p:txBody>
          <a:bodyPr anchor="ctr">
            <a:normAutofit fontScale="92500"/>
          </a:bodyPr>
          <a:lstStyle/>
          <a:p>
            <a:r>
              <a:rPr lang="en-GB" sz="2200" dirty="0"/>
              <a:t>Functions are short-cuts for doing complicated things, e.g. </a:t>
            </a:r>
          </a:p>
          <a:p>
            <a:pPr lvl="1"/>
            <a:r>
              <a:rPr lang="en-GB" sz="1800" dirty="0"/>
              <a:t>sort(c(2, 1, 3))=c(1, 2, 3)</a:t>
            </a:r>
          </a:p>
          <a:p>
            <a:pPr lvl="1"/>
            <a:r>
              <a:rPr lang="en-GB" sz="1800" dirty="0"/>
              <a:t>abs(-4)=4</a:t>
            </a:r>
          </a:p>
          <a:p>
            <a:endParaRPr lang="en-GB" sz="2200" dirty="0"/>
          </a:p>
          <a:p>
            <a:r>
              <a:rPr lang="en-GB" sz="2200" dirty="0"/>
              <a:t>Functions can be written by:</a:t>
            </a:r>
          </a:p>
          <a:p>
            <a:pPr lvl="1"/>
            <a:r>
              <a:rPr lang="en-GB" sz="2200" dirty="0"/>
              <a:t>R (i.e. already installed)</a:t>
            </a:r>
          </a:p>
          <a:p>
            <a:pPr lvl="1"/>
            <a:r>
              <a:rPr lang="en-GB" sz="2200" dirty="0"/>
              <a:t>the user (i.e. you)</a:t>
            </a:r>
          </a:p>
          <a:p>
            <a:pPr lvl="1"/>
            <a:r>
              <a:rPr lang="en-GB" sz="2200" dirty="0"/>
              <a:t>someone else (in a package)</a:t>
            </a:r>
          </a:p>
          <a:p>
            <a:pPr lvl="1"/>
            <a:endParaRPr lang="en-GB" sz="22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1EBE83-6052-460C-B26C-562B14BDF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A248-546F-4E27-B4E9-8BEE9DE1D12A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0702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8FAAD7-6263-4EB5-B0ED-C0D55017F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Aims of the session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AF1521-0FC0-4039-9C27-5207871472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Understand the R engine and syntax</a:t>
            </a:r>
          </a:p>
          <a:p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Introduce initial important notions of R programming</a:t>
            </a:r>
          </a:p>
          <a:p>
            <a:r>
              <a:rPr lang="en-GB" dirty="0"/>
              <a:t>Learn the basic syntax of R language </a:t>
            </a:r>
          </a:p>
          <a:p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Understand data objects </a:t>
            </a:r>
          </a:p>
          <a:p>
            <a:r>
              <a:rPr lang="en-GB" dirty="0"/>
              <a:t>Understand user defined functions </a:t>
            </a:r>
            <a:endParaRPr lang="en-GB" sz="2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2C4015-A5D0-4ECC-B61A-4FC3E7BD8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45992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FFADA-8DE7-41C8-A99F-21C752E0D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solidFill>
                  <a:srgbClr val="990033"/>
                </a:solidFill>
                <a:latin typeface="Consolas" panose="020B0609020204030204" pitchFamily="49" charset="0"/>
              </a:rPr>
              <a:t>What is a function?</a:t>
            </a:r>
            <a:endParaRPr lang="en-GB" b="0" dirty="0">
              <a:solidFill>
                <a:srgbClr val="990033"/>
              </a:solidFill>
              <a:latin typeface="Consolas" panose="020B0609020204030204" pitchFamily="49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FF897841-7D12-467E-B449-CFA6A31AFF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8628" y="3429710"/>
            <a:ext cx="10045436" cy="405199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 err="1">
                <a:solidFill>
                  <a:srgbClr val="515151"/>
                </a:solidFill>
                <a:latin typeface="Consolas" panose="020B0609020204030204" pitchFamily="49" charset="0"/>
              </a:rPr>
              <a:t>rnorm</a:t>
            </a:r>
            <a:r>
              <a:rPr lang="en-US" altLang="en-US" dirty="0">
                <a:solidFill>
                  <a:srgbClr val="515151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990033"/>
                </a:solidFill>
                <a:latin typeface="Consolas" panose="020B0609020204030204" pitchFamily="49" charset="0"/>
              </a:rPr>
              <a:t>8</a:t>
            </a:r>
            <a:r>
              <a:rPr lang="en-US" altLang="en-US" dirty="0">
                <a:solidFill>
                  <a:srgbClr val="515151"/>
                </a:solidFill>
                <a:latin typeface="Consolas" panose="020B0609020204030204" pitchFamily="49" charset="0"/>
              </a:rPr>
              <a:t>, mean=</a:t>
            </a:r>
            <a:r>
              <a:rPr lang="en-US" altLang="en-US" dirty="0">
                <a:solidFill>
                  <a:srgbClr val="990033"/>
                </a:solidFill>
                <a:latin typeface="Consolas" panose="020B0609020204030204" pitchFamily="49" charset="0"/>
              </a:rPr>
              <a:t>5</a:t>
            </a:r>
            <a:r>
              <a:rPr lang="en-US" altLang="en-US" dirty="0">
                <a:solidFill>
                  <a:srgbClr val="515151"/>
                </a:solidFill>
                <a:latin typeface="Consolas" panose="020B0609020204030204" pitchFamily="49" charset="0"/>
              </a:rPr>
              <a:t>, </a:t>
            </a:r>
            <a:r>
              <a:rPr lang="en-US" altLang="en-US" dirty="0" err="1">
                <a:solidFill>
                  <a:srgbClr val="515151"/>
                </a:solidFill>
                <a:latin typeface="Consolas" panose="020B0609020204030204" pitchFamily="49" charset="0"/>
              </a:rPr>
              <a:t>sd</a:t>
            </a:r>
            <a:r>
              <a:rPr lang="en-US" altLang="en-US" dirty="0">
                <a:solidFill>
                  <a:srgbClr val="515151"/>
                </a:solidFill>
                <a:latin typeface="Consolas" panose="020B0609020204030204" pitchFamily="49" charset="0"/>
              </a:rPr>
              <a:t>=</a:t>
            </a:r>
            <a:r>
              <a:rPr lang="en-US" altLang="en-US" dirty="0">
                <a:solidFill>
                  <a:srgbClr val="990033"/>
                </a:solidFill>
                <a:latin typeface="Consolas" panose="020B0609020204030204" pitchFamily="49" charset="0"/>
              </a:rPr>
              <a:t>3</a:t>
            </a:r>
            <a:r>
              <a:rPr lang="en-US" altLang="en-US" dirty="0">
                <a:solidFill>
                  <a:srgbClr val="515151"/>
                </a:solidFill>
                <a:latin typeface="Consolas" panose="020B0609020204030204" pitchFamily="49" charset="0"/>
              </a:rPr>
              <a:t>)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7CE97E4-AF99-4CF3-BBB0-94C813886979}"/>
              </a:ext>
            </a:extLst>
          </p:cNvPr>
          <p:cNvSpPr txBox="1"/>
          <p:nvPr/>
        </p:nvSpPr>
        <p:spPr>
          <a:xfrm>
            <a:off x="1178628" y="1748364"/>
            <a:ext cx="95274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Source Code Pro" panose="020B0509030403020204" pitchFamily="49" charset="0"/>
              </a:rPr>
              <a:t>A set of operations made on a given output</a:t>
            </a:r>
          </a:p>
          <a:p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Source Code Pro" panose="020B0509030403020204" pitchFamily="49" charset="0"/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Source Code Pro" panose="020B0509030403020204" pitchFamily="49" charset="0"/>
              </a:rPr>
              <a:t>Syntax: </a:t>
            </a:r>
            <a:r>
              <a:rPr lang="en-US" dirty="0" err="1">
                <a:latin typeface="Consolas" panose="020B0609020204030204" pitchFamily="49" charset="0"/>
              </a:rPr>
              <a:t>function_name</a:t>
            </a:r>
            <a:r>
              <a:rPr lang="en-US" dirty="0">
                <a:latin typeface="Consolas" panose="020B0609020204030204" pitchFamily="49" charset="0"/>
              </a:rPr>
              <a:t>(argument1, argument2, …)</a:t>
            </a:r>
          </a:p>
          <a:p>
            <a:endParaRPr lang="en-US" dirty="0">
              <a:latin typeface="Consolas" panose="020B0609020204030204" pitchFamily="49" charset="0"/>
            </a:endParaRPr>
          </a:p>
          <a:p>
            <a:r>
              <a:rPr lang="en-US" dirty="0">
                <a:latin typeface="Consolas" panose="020B0609020204030204" pitchFamily="49" charset="0"/>
              </a:rPr>
              <a:t>Example: </a:t>
            </a:r>
            <a:endParaRPr lang="en-GB" dirty="0">
              <a:latin typeface="Consolas" panose="020B0609020204030204" pitchFamily="49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65EC0394-EE97-4011-A838-0680388CE0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8628" y="4211945"/>
            <a:ext cx="10045437" cy="682198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altLang="en-US" dirty="0">
                <a:solidFill>
                  <a:schemeClr val="bg1"/>
                </a:solidFill>
                <a:latin typeface="Consolas" panose="020B0609020204030204" pitchFamily="49" charset="0"/>
              </a:rPr>
              <a:t>## [1]  2.713883  7.373878  9.364017  1.173302  6.436040  5.624428  7.107626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altLang="en-US" dirty="0">
                <a:solidFill>
                  <a:schemeClr val="bg1"/>
                </a:solidFill>
                <a:latin typeface="Consolas" panose="020B0609020204030204" pitchFamily="49" charset="0"/>
              </a:rPr>
              <a:t>## [8] -1.727200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E68BAE-5751-42F1-AA25-71C81A9D1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0272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FFADA-8DE7-41C8-A99F-21C752E0D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solidFill>
                  <a:srgbClr val="990033"/>
                </a:solidFill>
                <a:latin typeface="Consolas" panose="020B0609020204030204" pitchFamily="49" charset="0"/>
              </a:rPr>
              <a:t>How to use a function?</a:t>
            </a:r>
            <a:endParaRPr lang="en-GB" b="0" dirty="0">
              <a:solidFill>
                <a:srgbClr val="990033"/>
              </a:solidFill>
              <a:latin typeface="Consolas" panose="020B0609020204030204" pitchFamily="49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FF897841-7D12-467E-B449-CFA6A31AFF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8628" y="2646055"/>
            <a:ext cx="10045436" cy="405199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515151"/>
                </a:solidFill>
                <a:latin typeface="Consolas" panose="020B0609020204030204" pitchFamily="49" charset="0"/>
              </a:rPr>
              <a:t>?</a:t>
            </a:r>
            <a:r>
              <a:rPr lang="en-US" altLang="en-US" dirty="0" err="1">
                <a:solidFill>
                  <a:srgbClr val="515151"/>
                </a:solidFill>
                <a:latin typeface="Consolas" panose="020B0609020204030204" pitchFamily="49" charset="0"/>
              </a:rPr>
              <a:t>rnorm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7CE97E4-AF99-4CF3-BBB0-94C813886979}"/>
              </a:ext>
            </a:extLst>
          </p:cNvPr>
          <p:cNvSpPr txBox="1"/>
          <p:nvPr/>
        </p:nvSpPr>
        <p:spPr>
          <a:xfrm>
            <a:off x="1178628" y="1748364"/>
            <a:ext cx="9527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Source Code Pro" panose="020B0509030403020204" pitchFamily="49" charset="0"/>
              </a:rPr>
              <a:t>When a function is created either by R or the user or a package, its definition can be retrieved using “?”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E90CEEB-2BA0-463D-9D12-EABF267F39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6787" y="3129928"/>
            <a:ext cx="4671478" cy="3649343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B0C126-8D36-4C8A-AA04-191B1E878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0977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FFADA-8DE7-41C8-A99F-21C752E0D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solidFill>
                  <a:srgbClr val="990033"/>
                </a:solidFill>
                <a:latin typeface="Consolas" panose="020B0609020204030204" pitchFamily="49" charset="0"/>
              </a:rPr>
              <a:t>User defined functions</a:t>
            </a:r>
            <a:endParaRPr lang="en-GB" b="0" dirty="0">
              <a:solidFill>
                <a:srgbClr val="990033"/>
              </a:solidFill>
              <a:latin typeface="Consolas" panose="020B0609020204030204" pitchFamily="49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7CE97E4-AF99-4CF3-BBB0-94C813886979}"/>
              </a:ext>
            </a:extLst>
          </p:cNvPr>
          <p:cNvSpPr txBox="1"/>
          <p:nvPr/>
        </p:nvSpPr>
        <p:spPr>
          <a:xfrm>
            <a:off x="1178628" y="1748364"/>
            <a:ext cx="952747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Source Code Pro" panose="020B0509030403020204" pitchFamily="49" charset="0"/>
              </a:rPr>
              <a:t>Apart from base R functions and functions in packages, you can create your own functions.</a:t>
            </a:r>
          </a:p>
          <a:p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Source Code Pro" panose="020B0509030403020204" pitchFamily="49" charset="0"/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Source Code Pro" panose="020B0509030403020204" pitchFamily="49" charset="0"/>
              </a:rPr>
              <a:t>Syntax: </a:t>
            </a:r>
            <a:r>
              <a:rPr lang="en-US" dirty="0" err="1">
                <a:latin typeface="Consolas" panose="020B0609020204030204" pitchFamily="49" charset="0"/>
              </a:rPr>
              <a:t>function_name</a:t>
            </a:r>
            <a:r>
              <a:rPr lang="en-US" dirty="0">
                <a:latin typeface="Consolas" panose="020B0609020204030204" pitchFamily="49" charset="0"/>
              </a:rPr>
              <a:t> &lt;-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990033"/>
                </a:solidFill>
                <a:latin typeface="Consolas" panose="020B0609020204030204" pitchFamily="49" charset="0"/>
              </a:rPr>
              <a:t>function</a:t>
            </a:r>
            <a:r>
              <a:rPr lang="en-US" dirty="0">
                <a:latin typeface="Consolas" panose="020B0609020204030204" pitchFamily="49" charset="0"/>
              </a:rPr>
              <a:t>(argument1, argument2,…)</a:t>
            </a:r>
          </a:p>
          <a:p>
            <a:r>
              <a:rPr lang="en-US" dirty="0">
                <a:latin typeface="Consolas" panose="020B0609020204030204" pitchFamily="49" charset="0"/>
              </a:rPr>
              <a:t>                     {</a:t>
            </a:r>
          </a:p>
          <a:p>
            <a:r>
              <a:rPr lang="en-US" dirty="0">
                <a:latin typeface="Consolas" panose="020B0609020204030204" pitchFamily="49" charset="0"/>
              </a:rPr>
              <a:t>                      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Consolas" panose="020B0609020204030204" pitchFamily="49" charset="0"/>
              </a:rPr>
              <a:t># perform an operation using your arguments</a:t>
            </a:r>
          </a:p>
          <a:p>
            <a:r>
              <a:rPr lang="en-US" dirty="0">
                <a:latin typeface="Consolas" panose="020B0609020204030204" pitchFamily="49" charset="0"/>
              </a:rPr>
              <a:t>			x &lt;-  argument1 + argument2</a:t>
            </a:r>
          </a:p>
          <a:p>
            <a:endParaRPr lang="en-US" dirty="0">
              <a:latin typeface="Consolas" panose="020B0609020204030204" pitchFamily="49" charset="0"/>
            </a:endParaRPr>
          </a:p>
          <a:p>
            <a:r>
              <a:rPr lang="en-US" dirty="0">
                <a:latin typeface="Consolas" panose="020B0609020204030204" pitchFamily="49" charset="0"/>
              </a:rPr>
              <a:t>			</a:t>
            </a:r>
            <a:r>
              <a:rPr lang="en-US" dirty="0">
                <a:solidFill>
                  <a:srgbClr val="990033"/>
                </a:solidFill>
                <a:latin typeface="Consolas" panose="020B0609020204030204" pitchFamily="49" charset="0"/>
              </a:rPr>
              <a:t>return</a:t>
            </a:r>
            <a:r>
              <a:rPr lang="en-US" dirty="0">
                <a:latin typeface="Consolas" panose="020B0609020204030204" pitchFamily="49" charset="0"/>
              </a:rPr>
              <a:t>(x)</a:t>
            </a:r>
          </a:p>
          <a:p>
            <a:r>
              <a:rPr lang="en-US" dirty="0">
                <a:latin typeface="Consolas" panose="020B0609020204030204" pitchFamily="49" charset="0"/>
              </a:rPr>
              <a:t>                     }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Source Code Pro" panose="020B0509030403020204" pitchFamily="49" charset="0"/>
              </a:rPr>
              <a:t>Naming functions is an important part of good coding: use meaningful names! : </a:t>
            </a:r>
            <a:r>
              <a:rPr lang="en-US" dirty="0" err="1">
                <a:latin typeface="Consolas" panose="020B0609020204030204" pitchFamily="49" charset="0"/>
              </a:rPr>
              <a:t>Sum_arguments</a:t>
            </a:r>
            <a:r>
              <a:rPr lang="en-US" dirty="0"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Source Code Pro" panose="020B0509030403020204" pitchFamily="49" charset="0"/>
              </a:rPr>
              <a:t>(</a:t>
            </a:r>
            <a:r>
              <a:rPr lang="en-US" dirty="0">
                <a:solidFill>
                  <a:srgbClr val="00B050"/>
                </a:solidFill>
                <a:latin typeface="Source Code Pro" panose="020B0509030403020204" pitchFamily="49" charset="0"/>
              </a:rPr>
              <a:t>Good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Source Code Pro" panose="020B0509030403020204" pitchFamily="49" charset="0"/>
              </a:rPr>
              <a:t>); </a:t>
            </a:r>
            <a:r>
              <a:rPr lang="en-US" dirty="0">
                <a:latin typeface="Consolas" panose="020B0609020204030204" pitchFamily="49" charset="0"/>
              </a:rPr>
              <a:t>func1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Source Code Pro" panose="020B0509030403020204" pitchFamily="49" charset="0"/>
              </a:rPr>
              <a:t> (</a:t>
            </a:r>
            <a:r>
              <a:rPr lang="en-US" dirty="0">
                <a:solidFill>
                  <a:srgbClr val="FF0000"/>
                </a:solidFill>
                <a:latin typeface="Source Code Pro" panose="020B0509030403020204" pitchFamily="49" charset="0"/>
              </a:rPr>
              <a:t>Bad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Source Code Pro" panose="020B0509030403020204" pitchFamily="49" charset="0"/>
              </a:rPr>
              <a:t>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Source Code Pro" panose="020B0509030403020204" pitchFamily="49" charset="0"/>
            </a:endParaRPr>
          </a:p>
          <a:p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Source Code Pro" panose="020B050903040302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E492194-E1EF-412F-802E-E00B0F6F9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96116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8CF85-7A62-4682-9EDD-724023D3D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we should know by now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A96DEF-3169-4FE1-A655-5E06026E08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How the R engine works</a:t>
            </a:r>
          </a:p>
          <a:p>
            <a:r>
              <a:rPr lang="en-GB" dirty="0"/>
              <a:t>How to store information using R objects</a:t>
            </a:r>
          </a:p>
          <a:p>
            <a:r>
              <a:rPr lang="en-GB" dirty="0"/>
              <a:t>Accessing your information</a:t>
            </a:r>
          </a:p>
          <a:p>
            <a:r>
              <a:rPr lang="en-GB" dirty="0"/>
              <a:t>What are functions</a:t>
            </a:r>
          </a:p>
          <a:p>
            <a:r>
              <a:rPr lang="en-GB" dirty="0"/>
              <a:t>How functions can be defined by the user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5D3E2E-C08A-4F81-8E0F-A665CC74A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519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6190A2-E869-489F-BA2C-B7C0C487A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Good R resources to explore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3B616E-4038-43A5-97FD-8AF17EBA3A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s-ES" b="0" i="0" dirty="0">
                <a:solidFill>
                  <a:srgbClr val="3C484E"/>
                </a:solidFill>
                <a:effectLst/>
                <a:latin typeface="inherit"/>
              </a:rPr>
              <a:t>R </a:t>
            </a:r>
            <a:r>
              <a:rPr lang="es-ES" b="0" i="0" dirty="0" err="1">
                <a:solidFill>
                  <a:srgbClr val="3C484E"/>
                </a:solidFill>
                <a:effectLst/>
                <a:latin typeface="inherit"/>
              </a:rPr>
              <a:t>for</a:t>
            </a:r>
            <a:r>
              <a:rPr lang="es-ES" b="0" i="0" dirty="0">
                <a:solidFill>
                  <a:srgbClr val="3C484E"/>
                </a:solidFill>
                <a:effectLst/>
                <a:latin typeface="inherit"/>
              </a:rPr>
              <a:t> Data </a:t>
            </a:r>
            <a:r>
              <a:rPr lang="es-ES" b="0" i="0" dirty="0" err="1">
                <a:solidFill>
                  <a:srgbClr val="3C484E"/>
                </a:solidFill>
                <a:effectLst/>
                <a:latin typeface="inherit"/>
              </a:rPr>
              <a:t>Science</a:t>
            </a:r>
            <a:r>
              <a:rPr lang="es-ES" b="0" i="0" dirty="0">
                <a:solidFill>
                  <a:srgbClr val="3C484E"/>
                </a:solidFill>
                <a:effectLst/>
                <a:latin typeface="inherit"/>
              </a:rPr>
              <a:t> - </a:t>
            </a:r>
            <a:r>
              <a:rPr lang="es-ES" b="0" i="0" dirty="0">
                <a:solidFill>
                  <a:srgbClr val="3C484E"/>
                </a:solidFill>
                <a:effectLst/>
                <a:latin typeface="inherit"/>
                <a:hlinkClick r:id="rId2"/>
              </a:rPr>
              <a:t>https://r4ds.had.co.nz/</a:t>
            </a:r>
            <a:endParaRPr lang="es-ES" b="0" i="0" dirty="0">
              <a:solidFill>
                <a:srgbClr val="3C484E"/>
              </a:solidFill>
              <a:effectLst/>
              <a:latin typeface="inherit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s-ES" b="0" i="0" dirty="0" err="1">
                <a:solidFill>
                  <a:srgbClr val="3C484E"/>
                </a:solidFill>
                <a:effectLst/>
                <a:latin typeface="inherit"/>
              </a:rPr>
              <a:t>Advanced</a:t>
            </a:r>
            <a:r>
              <a:rPr lang="es-ES" b="0" i="0" dirty="0">
                <a:solidFill>
                  <a:srgbClr val="3C484E"/>
                </a:solidFill>
                <a:effectLst/>
                <a:latin typeface="inherit"/>
              </a:rPr>
              <a:t> R </a:t>
            </a:r>
            <a:r>
              <a:rPr lang="es-ES" b="0" i="0" u="none" strike="noStrike" dirty="0">
                <a:solidFill>
                  <a:srgbClr val="000000"/>
                </a:solidFill>
                <a:effectLst/>
                <a:latin typeface="inherit"/>
                <a:hlinkClick r:id="rId3"/>
              </a:rPr>
              <a:t>http://adv-r.had.co.nz/</a:t>
            </a:r>
            <a:endParaRPr lang="es-ES" b="0" i="0" dirty="0">
              <a:solidFill>
                <a:srgbClr val="3C484E"/>
              </a:solidFill>
              <a:effectLst/>
              <a:latin typeface="inherit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s-ES" b="0" i="0" dirty="0">
                <a:solidFill>
                  <a:srgbClr val="3C484E"/>
                </a:solidFill>
                <a:effectLst/>
                <a:latin typeface="inherit"/>
              </a:rPr>
              <a:t>R </a:t>
            </a:r>
            <a:r>
              <a:rPr lang="es-ES" b="0" i="0" dirty="0" err="1">
                <a:solidFill>
                  <a:srgbClr val="3C484E"/>
                </a:solidFill>
                <a:effectLst/>
                <a:latin typeface="inherit"/>
              </a:rPr>
              <a:t>packages</a:t>
            </a:r>
            <a:r>
              <a:rPr lang="es-ES" b="0" i="0" dirty="0">
                <a:solidFill>
                  <a:srgbClr val="3C484E"/>
                </a:solidFill>
                <a:effectLst/>
                <a:latin typeface="inherit"/>
              </a:rPr>
              <a:t> </a:t>
            </a:r>
            <a:r>
              <a:rPr lang="es-ES" b="0" i="0" u="none" strike="noStrike" dirty="0">
                <a:solidFill>
                  <a:srgbClr val="000000"/>
                </a:solidFill>
                <a:effectLst/>
                <a:latin typeface="inherit"/>
                <a:hlinkClick r:id="rId4"/>
              </a:rPr>
              <a:t>http://r-pkgs.had.co.nz/</a:t>
            </a:r>
            <a:endParaRPr lang="es-ES" b="0" i="0" dirty="0">
              <a:solidFill>
                <a:srgbClr val="3C484E"/>
              </a:solidFill>
              <a:effectLst/>
              <a:latin typeface="inherit"/>
            </a:endParaRPr>
          </a:p>
          <a:p>
            <a:r>
              <a:rPr lang="es-ES" b="0" i="0" dirty="0" err="1">
                <a:solidFill>
                  <a:srgbClr val="3C484E"/>
                </a:solidFill>
                <a:effectLst/>
                <a:latin typeface="inherit"/>
              </a:rPr>
              <a:t>RECONLearn</a:t>
            </a:r>
            <a:r>
              <a:rPr lang="es-ES" b="0" i="0" dirty="0">
                <a:solidFill>
                  <a:srgbClr val="3C484E"/>
                </a:solidFill>
                <a:effectLst/>
                <a:latin typeface="inherit"/>
              </a:rPr>
              <a:t> </a:t>
            </a:r>
            <a:r>
              <a:rPr lang="es-ES" b="0" i="0" dirty="0">
                <a:solidFill>
                  <a:srgbClr val="3C484E"/>
                </a:solidFill>
                <a:effectLst/>
                <a:latin typeface="inherit"/>
                <a:hlinkClick r:id="rId5"/>
              </a:rPr>
              <a:t>https://www.reconlearn.org/</a:t>
            </a:r>
            <a:endParaRPr lang="es-ES" b="0" i="0" dirty="0">
              <a:solidFill>
                <a:srgbClr val="3C484E"/>
              </a:solidFill>
              <a:effectLst/>
              <a:latin typeface="inherit"/>
            </a:endParaRPr>
          </a:p>
          <a:p>
            <a:pPr marL="0" indent="0">
              <a:buNone/>
            </a:pPr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7EEA42-6577-48CE-80D0-1BCD87A0F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02475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B1400-633A-44A7-B5DE-AD3077DEB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dirty="0">
                <a:solidFill>
                  <a:srgbClr val="515151"/>
                </a:solidFill>
                <a:effectLst/>
                <a:latin typeface="Open Sans" panose="020B0606030504020204" pitchFamily="34" charset="0"/>
              </a:rPr>
              <a:t>How does </a:t>
            </a:r>
            <a:r>
              <a:rPr lang="en-US" b="1" i="0" dirty="0">
                <a:solidFill>
                  <a:srgbClr val="515151"/>
                </a:solidFill>
                <a:effectLst/>
                <a:latin typeface="inherit"/>
              </a:rPr>
              <a:t>R</a:t>
            </a:r>
            <a:r>
              <a:rPr lang="en-US" b="1" i="0" dirty="0">
                <a:solidFill>
                  <a:srgbClr val="515151"/>
                </a:solidFill>
                <a:effectLst/>
                <a:latin typeface="Open Sans" panose="020B0606030504020204" pitchFamily="34" charset="0"/>
              </a:rPr>
              <a:t> store information?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056F2-3A1F-42B1-B9F2-74877B748C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4394784"/>
            <a:ext cx="11353800" cy="2463216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rgbClr val="990033"/>
                </a:solidFill>
              </a:rPr>
              <a:t>no files</a:t>
            </a:r>
            <a:r>
              <a:rPr lang="en-US" sz="2000" dirty="0"/>
              <a:t>, all in the </a:t>
            </a:r>
            <a:r>
              <a:rPr lang="en-US" sz="2000" dirty="0">
                <a:solidFill>
                  <a:srgbClr val="990033"/>
                </a:solidFill>
              </a:rPr>
              <a:t>RAM</a:t>
            </a:r>
            <a:r>
              <a:rPr lang="en-US" sz="2000" dirty="0"/>
              <a:t> (i.e. temporary memory)</a:t>
            </a:r>
          </a:p>
          <a:p>
            <a:r>
              <a:rPr lang="en-US" sz="2000" dirty="0"/>
              <a:t>data, results, functions, etc. are all R </a:t>
            </a:r>
            <a:r>
              <a:rPr lang="en-US" sz="2000" i="1" dirty="0">
                <a:solidFill>
                  <a:srgbClr val="990033"/>
                </a:solidFill>
              </a:rPr>
              <a:t>objects</a:t>
            </a:r>
          </a:p>
          <a:p>
            <a:r>
              <a:rPr lang="en-US" altLang="en-US" sz="2000" dirty="0"/>
              <a:t>one </a:t>
            </a:r>
            <a:r>
              <a:rPr lang="en-US" altLang="en-US" sz="2000" i="1" dirty="0">
                <a:solidFill>
                  <a:srgbClr val="990033"/>
                </a:solidFill>
              </a:rPr>
              <a:t>object</a:t>
            </a:r>
            <a:r>
              <a:rPr lang="en-US" altLang="en-US" sz="2000" dirty="0"/>
              <a:t> can be saved / loaded using </a:t>
            </a:r>
            <a:r>
              <a:rPr lang="en-US" altLang="en-US" sz="2000" i="1" dirty="0" err="1">
                <a:solidFill>
                  <a:srgbClr val="990033"/>
                </a:solidFill>
              </a:rPr>
              <a:t>saveRDS</a:t>
            </a:r>
            <a:r>
              <a:rPr lang="en-US" altLang="en-US" sz="2000" dirty="0">
                <a:solidFill>
                  <a:srgbClr val="990033"/>
                </a:solidFill>
              </a:rPr>
              <a:t>/</a:t>
            </a:r>
            <a:r>
              <a:rPr lang="en-US" altLang="en-US" sz="2000" i="1" dirty="0" err="1">
                <a:solidFill>
                  <a:srgbClr val="990033"/>
                </a:solidFill>
              </a:rPr>
              <a:t>readRDS</a:t>
            </a:r>
            <a:r>
              <a:rPr lang="en-US" altLang="en-US" sz="2000" i="1" dirty="0">
                <a:solidFill>
                  <a:srgbClr val="990033"/>
                </a:solidFill>
              </a:rPr>
              <a:t> </a:t>
            </a:r>
            <a:r>
              <a:rPr lang="en-US" altLang="en-US" sz="2000" dirty="0"/>
              <a:t>(output: </a:t>
            </a:r>
            <a:r>
              <a:rPr lang="en-US" altLang="en-US" sz="2000" i="1" dirty="0"/>
              <a:t>.</a:t>
            </a:r>
            <a:r>
              <a:rPr lang="en-US" altLang="en-US" sz="2000" i="1" dirty="0" err="1"/>
              <a:t>rds</a:t>
            </a:r>
            <a:r>
              <a:rPr lang="en-US" altLang="en-US" sz="2000" dirty="0"/>
              <a:t> files)</a:t>
            </a:r>
          </a:p>
          <a:p>
            <a:r>
              <a:rPr lang="en-US" sz="2000" i="1" dirty="0">
                <a:solidFill>
                  <a:srgbClr val="990033"/>
                </a:solidFill>
              </a:rPr>
              <a:t>several objects </a:t>
            </a:r>
            <a:r>
              <a:rPr lang="en-US" sz="2000" dirty="0"/>
              <a:t>can be saved / loaded using </a:t>
            </a:r>
            <a:r>
              <a:rPr lang="en-US" sz="2000" i="1" dirty="0">
                <a:solidFill>
                  <a:srgbClr val="990033"/>
                </a:solidFill>
              </a:rPr>
              <a:t>save/load (</a:t>
            </a:r>
            <a:r>
              <a:rPr lang="en-US" sz="2000" dirty="0"/>
              <a:t>output: </a:t>
            </a:r>
            <a:r>
              <a:rPr lang="en-US" sz="2000" i="1" dirty="0">
                <a:solidFill>
                  <a:srgbClr val="990033"/>
                </a:solidFill>
              </a:rPr>
              <a:t>.</a:t>
            </a:r>
            <a:r>
              <a:rPr lang="en-US" sz="2000" i="1" dirty="0" err="1">
                <a:solidFill>
                  <a:srgbClr val="990033"/>
                </a:solidFill>
              </a:rPr>
              <a:t>RData</a:t>
            </a:r>
            <a:r>
              <a:rPr lang="en-US" sz="2000" i="1" dirty="0">
                <a:solidFill>
                  <a:srgbClr val="990033"/>
                </a:solidFill>
              </a:rPr>
              <a:t> files)</a:t>
            </a:r>
          </a:p>
          <a:p>
            <a:r>
              <a:rPr lang="en-US" sz="2000" dirty="0"/>
              <a:t>an </a:t>
            </a:r>
            <a:r>
              <a:rPr lang="en-US" sz="2000" dirty="0">
                <a:solidFill>
                  <a:srgbClr val="990033"/>
                </a:solidFill>
              </a:rPr>
              <a:t>entire session</a:t>
            </a:r>
            <a:r>
              <a:rPr lang="en-US" sz="2000" dirty="0"/>
              <a:t> can be saved using </a:t>
            </a:r>
            <a:r>
              <a:rPr lang="en-US" sz="2000" dirty="0" err="1"/>
              <a:t>save.image</a:t>
            </a:r>
            <a:endParaRPr lang="en-GB" sz="2000" dirty="0"/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C6D99CE8-3EC5-4855-A767-5280B60B12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257" y="1530286"/>
            <a:ext cx="2460365" cy="246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4979D7F-EE41-44CE-B270-61AB9B806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6500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1491C-A671-4F58-866A-13AAC8C63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 to create objects?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67B3456-7EE6-4634-B13C-8C026A4356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General syntax: </a:t>
            </a:r>
            <a:r>
              <a:rPr lang="en-US" dirty="0" err="1">
                <a:latin typeface="Consolas" panose="020B0609020204030204" pitchFamily="49" charset="0"/>
              </a:rPr>
              <a:t>object_name</a:t>
            </a:r>
            <a:r>
              <a:rPr lang="en-US" dirty="0">
                <a:latin typeface="Consolas" panose="020B0609020204030204" pitchFamily="49" charset="0"/>
              </a:rPr>
              <a:t> &lt;- content</a:t>
            </a:r>
            <a:r>
              <a:rPr lang="en-US" dirty="0"/>
              <a:t>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1D9BB9-7587-47D9-80EA-F049F7E53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4</a:t>
            </a:fld>
            <a:endParaRPr lang="en-GB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1DF9FB47-AADE-41CB-9136-1B014F425D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4426" y="2971301"/>
            <a:ext cx="3729789" cy="589865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515151"/>
                </a:solidFill>
                <a:effectLst/>
                <a:latin typeface="Consolas" panose="020B0609020204030204" pitchFamily="49" charset="0"/>
              </a:rPr>
              <a:t>toto &lt;- 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7F0000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515151"/>
                </a:solidFill>
                <a:effectLst/>
                <a:latin typeface="Consolas" panose="020B0609020204030204" pitchFamily="49" charset="0"/>
              </a:rPr>
              <a:t>: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7F0000"/>
                </a:solidFill>
                <a:effectLst/>
                <a:latin typeface="Consolas" panose="020B0609020204030204" pitchFamily="49" charset="0"/>
              </a:rPr>
              <a:t>8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515151"/>
                </a:solidFill>
                <a:effectLst/>
                <a:latin typeface="Consolas" panose="020B0609020204030204" pitchFamily="49" charset="0"/>
              </a:rPr>
              <a:t>toto </a:t>
            </a:r>
            <a:r>
              <a:rPr kumimoji="0" lang="en-US" altLang="en-US" sz="1500" b="0" i="1" u="none" strike="noStrike" cap="none" normalizeH="0" baseline="0" dirty="0">
                <a:ln>
                  <a:noFill/>
                </a:ln>
                <a:solidFill>
                  <a:srgbClr val="797979"/>
                </a:solidFill>
                <a:effectLst/>
                <a:latin typeface="Consolas" panose="020B0609020204030204" pitchFamily="49" charset="0"/>
              </a:rPr>
              <a:t># check content: 1, 2, 3, ...</a:t>
            </a: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D7566EF2-19BD-49C1-A1C6-E6599DE189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4426" y="3930135"/>
            <a:ext cx="3729789" cy="40519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nsolas" panose="020B0609020204030204" pitchFamily="49" charset="0"/>
              </a:rPr>
              <a:t>## [1] 1 2 3 4 5 6 7 8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294384-A3BB-42C9-8DA0-399F8BAAE2A8}"/>
              </a:ext>
            </a:extLst>
          </p:cNvPr>
          <p:cNvSpPr txBox="1"/>
          <p:nvPr/>
        </p:nvSpPr>
        <p:spPr>
          <a:xfrm>
            <a:off x="1425665" y="2694302"/>
            <a:ext cx="856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Object </a:t>
            </a:r>
            <a:endParaRPr lang="en-GB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5464D88-8843-4663-86EB-6B444E0CA8F3}"/>
              </a:ext>
            </a:extLst>
          </p:cNvPr>
          <p:cNvCxnSpPr>
            <a:cxnSpLocks/>
          </p:cNvCxnSpPr>
          <p:nvPr/>
        </p:nvCxnSpPr>
        <p:spPr>
          <a:xfrm>
            <a:off x="2163602" y="2936780"/>
            <a:ext cx="650824" cy="12649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0E8008D3-7003-4D91-9E27-D259E0B0F46C}"/>
              </a:ext>
            </a:extLst>
          </p:cNvPr>
          <p:cNvSpPr txBox="1"/>
          <p:nvPr/>
        </p:nvSpPr>
        <p:spPr>
          <a:xfrm>
            <a:off x="6345616" y="2398282"/>
            <a:ext cx="14088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Assignment </a:t>
            </a:r>
            <a:endParaRPr lang="en-GB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5343B63-06FB-49B7-A26C-29AD07556051}"/>
              </a:ext>
            </a:extLst>
          </p:cNvPr>
          <p:cNvCxnSpPr>
            <a:cxnSpLocks/>
          </p:cNvCxnSpPr>
          <p:nvPr/>
        </p:nvCxnSpPr>
        <p:spPr>
          <a:xfrm flipH="1">
            <a:off x="4186989" y="2602332"/>
            <a:ext cx="2238839" cy="46093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446CD4B2-C48B-47C0-806F-6F1A1FC10622}"/>
              </a:ext>
            </a:extLst>
          </p:cNvPr>
          <p:cNvSpPr txBox="1"/>
          <p:nvPr/>
        </p:nvSpPr>
        <p:spPr>
          <a:xfrm>
            <a:off x="8326816" y="3809568"/>
            <a:ext cx="27181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Result if you check in the console </a:t>
            </a:r>
            <a:endParaRPr lang="en-GB" dirty="0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378F8CD-4622-4B97-BDA4-B79D7EF35448}"/>
              </a:ext>
            </a:extLst>
          </p:cNvPr>
          <p:cNvCxnSpPr>
            <a:cxnSpLocks/>
          </p:cNvCxnSpPr>
          <p:nvPr/>
        </p:nvCxnSpPr>
        <p:spPr>
          <a:xfrm flipH="1">
            <a:off x="6767873" y="4132733"/>
            <a:ext cx="168538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AF5AD73B-BB65-4609-BA62-BD646018E527}"/>
              </a:ext>
            </a:extLst>
          </p:cNvPr>
          <p:cNvSpPr txBox="1"/>
          <p:nvPr/>
        </p:nvSpPr>
        <p:spPr>
          <a:xfrm>
            <a:off x="2736176" y="2650271"/>
            <a:ext cx="755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script </a:t>
            </a:r>
            <a:endParaRPr lang="en-GB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4D26417-C9BB-45EE-94BD-194D94F75FB8}"/>
              </a:ext>
            </a:extLst>
          </p:cNvPr>
          <p:cNvSpPr txBox="1"/>
          <p:nvPr/>
        </p:nvSpPr>
        <p:spPr>
          <a:xfrm>
            <a:off x="2736175" y="3580187"/>
            <a:ext cx="9569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console </a:t>
            </a:r>
            <a:endParaRPr lang="en-GB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5D2832F-7A7A-44A2-922E-648AD6676662}"/>
              </a:ext>
            </a:extLst>
          </p:cNvPr>
          <p:cNvSpPr txBox="1"/>
          <p:nvPr/>
        </p:nvSpPr>
        <p:spPr>
          <a:xfrm>
            <a:off x="1321880" y="5369049"/>
            <a:ext cx="86603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Note:</a:t>
            </a:r>
            <a:r>
              <a:rPr lang="en-US" dirty="0"/>
              <a:t> In R, the syntax  “&lt;-” is used to reflect assignment, if you use “=” it will work but can </a:t>
            </a:r>
          </a:p>
          <a:p>
            <a:r>
              <a:rPr lang="en-US" dirty="0"/>
              <a:t>be confusing as is not the convention among R users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6382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11" grpId="0"/>
      <p:bldP spid="16" grpId="0"/>
      <p:bldP spid="20" grpId="0"/>
      <p:bldP spid="21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1491C-A671-4F58-866A-13AAC8C63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 to create objects?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67B3456-7EE6-4634-B13C-8C026A4356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General syntax: </a:t>
            </a:r>
            <a:r>
              <a:rPr lang="en-US" dirty="0" err="1">
                <a:latin typeface="Consolas" panose="020B0609020204030204" pitchFamily="49" charset="0"/>
              </a:rPr>
              <a:t>object_name</a:t>
            </a:r>
            <a:r>
              <a:rPr lang="en-US" dirty="0">
                <a:latin typeface="Consolas" panose="020B0609020204030204" pitchFamily="49" charset="0"/>
              </a:rPr>
              <a:t> &lt;- content</a:t>
            </a:r>
            <a:r>
              <a:rPr lang="en-US" dirty="0"/>
              <a:t>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1D9BB9-7587-47D9-80EA-F049F7E53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5</a:t>
            </a:fld>
            <a:endParaRPr lang="en-GB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1DF9FB47-AADE-41CB-9136-1B014F425D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4426" y="2971301"/>
            <a:ext cx="3729789" cy="589865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515151"/>
                </a:solidFill>
                <a:effectLst/>
                <a:latin typeface="Consolas" panose="020B0609020204030204" pitchFamily="49" charset="0"/>
              </a:rPr>
              <a:t>toto &lt;-</a:t>
            </a:r>
            <a:r>
              <a:rPr kumimoji="0" lang="en-US" altLang="en-US" sz="1500" b="0" i="0" u="none" strike="noStrike" cap="none" normalizeH="0" dirty="0">
                <a:ln>
                  <a:noFill/>
                </a:ln>
                <a:solidFill>
                  <a:srgbClr val="515151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kumimoji="0" lang="en-US" altLang="en-US" sz="1500" b="0" i="0" u="none" strike="noStrike" cap="none" normalizeH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Consolas" panose="020B0609020204030204" pitchFamily="49" charset="0"/>
              </a:rPr>
              <a:t>“some text”</a:t>
            </a:r>
            <a:endParaRPr kumimoji="0" lang="en-US" altLang="en-US" sz="1500" b="0" i="0" u="none" strike="noStrike" cap="none" normalizeH="0" baseline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Consolas" panose="020B06090202040302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515151"/>
                </a:solidFill>
                <a:effectLst/>
                <a:latin typeface="Consolas" panose="020B0609020204030204" pitchFamily="49" charset="0"/>
              </a:rPr>
              <a:t>toto </a:t>
            </a:r>
            <a:r>
              <a:rPr kumimoji="0" lang="en-US" altLang="en-US" sz="1500" b="0" i="1" u="none" strike="noStrike" cap="none" normalizeH="0" baseline="0" dirty="0">
                <a:ln>
                  <a:noFill/>
                </a:ln>
                <a:solidFill>
                  <a:srgbClr val="797979"/>
                </a:solidFill>
                <a:effectLst/>
                <a:latin typeface="Consolas" panose="020B0609020204030204" pitchFamily="49" charset="0"/>
              </a:rPr>
              <a:t># reassigned a different value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D7566EF2-19BD-49C1-A1C6-E6599DE189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4426" y="3930135"/>
            <a:ext cx="3729789" cy="40519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chemeClr val="bg1"/>
                </a:solidFill>
                <a:latin typeface="Consolas" panose="020B0609020204030204" pitchFamily="49" charset="0"/>
              </a:rPr>
              <a:t>## [1] "some text"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nsolas" panose="020B0609020204030204" pitchFamily="49" charset="0"/>
              </a:rPr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F5AD73B-BB65-4609-BA62-BD646018E527}"/>
              </a:ext>
            </a:extLst>
          </p:cNvPr>
          <p:cNvSpPr txBox="1"/>
          <p:nvPr/>
        </p:nvSpPr>
        <p:spPr>
          <a:xfrm>
            <a:off x="2736176" y="2650271"/>
            <a:ext cx="755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script </a:t>
            </a:r>
            <a:endParaRPr lang="en-GB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4D26417-C9BB-45EE-94BD-194D94F75FB8}"/>
              </a:ext>
            </a:extLst>
          </p:cNvPr>
          <p:cNvSpPr txBox="1"/>
          <p:nvPr/>
        </p:nvSpPr>
        <p:spPr>
          <a:xfrm>
            <a:off x="2736175" y="3580187"/>
            <a:ext cx="9569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console </a:t>
            </a:r>
            <a:endParaRPr lang="en-GB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5D2832F-7A7A-44A2-922E-648AD6676662}"/>
              </a:ext>
            </a:extLst>
          </p:cNvPr>
          <p:cNvSpPr txBox="1"/>
          <p:nvPr/>
        </p:nvSpPr>
        <p:spPr>
          <a:xfrm>
            <a:off x="1321880" y="5369049"/>
            <a:ext cx="10462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Note:</a:t>
            </a:r>
            <a:r>
              <a:rPr lang="en-US" dirty="0"/>
              <a:t> The object “toto” is just an envelope. You can put inside any value you want and change it as you want.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04543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FFADA-8DE7-41C8-A99F-21C752E0D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0" dirty="0">
                <a:solidFill>
                  <a:srgbClr val="990033"/>
                </a:solidFill>
              </a:rPr>
              <a:t>Round numbers: </a:t>
            </a:r>
            <a:r>
              <a:rPr lang="en-GB" b="0" dirty="0">
                <a:latin typeface="Consolas" panose="020B0609020204030204" pitchFamily="49" charset="0"/>
              </a:rPr>
              <a:t>integer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FF897841-7D12-467E-B449-CFA6A31AFF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1952126"/>
            <a:ext cx="7577349" cy="589865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500" dirty="0">
                <a:solidFill>
                  <a:srgbClr val="515151"/>
                </a:solidFill>
                <a:latin typeface="Consolas" panose="020B0609020204030204" pitchFamily="49" charset="0"/>
              </a:rPr>
              <a:t>a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515151"/>
                </a:solidFill>
                <a:effectLst/>
                <a:latin typeface="Consolas" panose="020B0609020204030204" pitchFamily="49" charset="0"/>
              </a:rPr>
              <a:t> &lt;-</a:t>
            </a:r>
            <a:r>
              <a:rPr kumimoji="0" lang="en-US" altLang="en-US" sz="1500" b="0" i="0" u="none" strike="noStrike" cap="none" normalizeH="0" dirty="0">
                <a:ln>
                  <a:noFill/>
                </a:ln>
                <a:solidFill>
                  <a:srgbClr val="515151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kumimoji="0" lang="en-US" altLang="en-US" sz="1500" b="0" i="0" u="none" strike="noStrike" cap="none" normalizeH="0" dirty="0">
                <a:ln>
                  <a:noFill/>
                </a:ln>
                <a:solidFill>
                  <a:srgbClr val="990033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kumimoji="0" lang="en-US" altLang="en-US" sz="1500" b="0" i="0" u="none" strike="noStrike" cap="none" normalizeH="0" dirty="0">
                <a:ln>
                  <a:noFill/>
                </a:ln>
                <a:effectLst/>
                <a:latin typeface="Consolas" panose="020B0609020204030204" pitchFamily="49" charset="0"/>
              </a:rPr>
              <a:t>:</a:t>
            </a:r>
            <a:r>
              <a:rPr kumimoji="0" lang="en-US" altLang="en-US" sz="1500" b="0" i="0" u="none" strike="noStrike" cap="none" normalizeH="0" dirty="0">
                <a:ln>
                  <a:noFill/>
                </a:ln>
                <a:solidFill>
                  <a:srgbClr val="990033"/>
                </a:solidFill>
                <a:effectLst/>
                <a:latin typeface="Consolas" panose="020B0609020204030204" pitchFamily="49" charset="0"/>
              </a:rPr>
              <a:t>10</a:t>
            </a:r>
            <a:endParaRPr kumimoji="0" lang="en-US" altLang="en-US" sz="1500" b="0" i="0" u="none" strike="noStrike" cap="none" normalizeH="0" baseline="0" dirty="0">
              <a:ln>
                <a:noFill/>
              </a:ln>
              <a:solidFill>
                <a:srgbClr val="990033"/>
              </a:solidFill>
              <a:effectLst/>
              <a:latin typeface="Consolas" panose="020B06090202040302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515151"/>
                </a:solidFill>
                <a:effectLst/>
                <a:latin typeface="Consolas" panose="020B0609020204030204" pitchFamily="49" charset="0"/>
              </a:rPr>
              <a:t>a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FA0CCF6-593A-4178-AF94-A7528FBA06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2910960"/>
            <a:ext cx="7577349" cy="40519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Source Code Pro" panose="020B0509030403020204" pitchFamily="49" charset="0"/>
              </a:rPr>
              <a:t>## [1] 1 2 3 4 5 6 7 8 9 10</a:t>
            </a: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 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nsolas" panose="020B0609020204030204" pitchFamily="49" charset="0"/>
              </a:rPr>
              <a:t> 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E7E48538-C076-40F0-9C7E-40EF02CFE1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3781494"/>
            <a:ext cx="7577349" cy="359032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500" dirty="0">
                <a:solidFill>
                  <a:srgbClr val="515151"/>
                </a:solidFill>
                <a:latin typeface="Consolas" panose="020B0609020204030204" pitchFamily="49" charset="0"/>
              </a:rPr>
              <a:t>class(a)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9A323577-D3EF-4A3D-A3FB-0EAD5A0FCA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4624912"/>
            <a:ext cx="7577349" cy="40519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Source Code Pro" panose="020B0509030403020204" pitchFamily="49" charset="0"/>
              </a:rPr>
              <a:t>## [1] "integer"</a:t>
            </a: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 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nsolas" panose="020B0609020204030204" pitchFamily="49" charset="0"/>
              </a:rPr>
              <a:t> 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F85C5B0-B3E5-42BD-9822-30F06305F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6876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FFADA-8DE7-41C8-A99F-21C752E0D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0" dirty="0">
                <a:solidFill>
                  <a:srgbClr val="990033"/>
                </a:solidFill>
              </a:rPr>
              <a:t>Decimal numbers: </a:t>
            </a:r>
            <a:r>
              <a:rPr lang="en-GB" b="0" dirty="0">
                <a:latin typeface="Consolas" panose="020B0609020204030204" pitchFamily="49" charset="0"/>
              </a:rPr>
              <a:t>numeric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FF897841-7D12-467E-B449-CFA6A31AFF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1952126"/>
            <a:ext cx="7577349" cy="589865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515151"/>
                </a:solidFill>
                <a:effectLst/>
                <a:latin typeface="Consolas" panose="020B0609020204030204" pitchFamily="49" charset="0"/>
              </a:rPr>
              <a:t>b &lt;- c(-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90033"/>
                </a:solidFill>
                <a:effectLst/>
                <a:latin typeface="Consolas" panose="020B0609020204030204" pitchFamily="49" charset="0"/>
              </a:rPr>
              <a:t>0.1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515151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90033"/>
                </a:solidFill>
                <a:effectLst/>
                <a:latin typeface="Consolas" panose="020B0609020204030204" pitchFamily="49" charset="0"/>
              </a:rPr>
              <a:t>10.123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515151"/>
                </a:solidFill>
                <a:effectLst/>
                <a:latin typeface="Consolas" panose="020B0609020204030204" pitchFamily="49" charset="0"/>
              </a:rPr>
              <a:t>, pi)  </a:t>
            </a:r>
            <a:r>
              <a:rPr lang="en-US" altLang="en-US" sz="1500" baseline="0" dirty="0">
                <a:solidFill>
                  <a:srgbClr val="515151"/>
                </a:solidFill>
                <a:latin typeface="Consolas" panose="020B0609020204030204" pitchFamily="49" charset="0"/>
              </a:rPr>
              <a:t> </a:t>
            </a:r>
            <a:endParaRPr kumimoji="0" lang="en-US" altLang="en-US" sz="1500" b="0" i="0" u="none" strike="noStrike" cap="none" normalizeH="0" baseline="0" dirty="0">
              <a:ln>
                <a:noFill/>
              </a:ln>
              <a:solidFill>
                <a:srgbClr val="990033"/>
              </a:solidFill>
              <a:effectLst/>
              <a:latin typeface="Consolas" panose="020B06090202040302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500" dirty="0">
                <a:solidFill>
                  <a:srgbClr val="515151"/>
                </a:solidFill>
                <a:latin typeface="Consolas" panose="020B0609020204030204" pitchFamily="49" charset="0"/>
              </a:rPr>
              <a:t>b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FA0CCF6-593A-4178-AF94-A7528FBA06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2910960"/>
            <a:ext cx="7577349" cy="40519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Source Code Pro" panose="020B0509030403020204" pitchFamily="49" charset="0"/>
              </a:rPr>
              <a:t>## [1] -0.100000 10.123000 3.141593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E7E48538-C076-40F0-9C7E-40EF02CFE1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3781494"/>
            <a:ext cx="7577349" cy="359032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500" dirty="0">
                <a:solidFill>
                  <a:srgbClr val="515151"/>
                </a:solidFill>
                <a:latin typeface="Consolas" panose="020B0609020204030204" pitchFamily="49" charset="0"/>
              </a:rPr>
              <a:t>class(b)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9A323577-D3EF-4A3D-A3FB-0EAD5A0FCA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4624912"/>
            <a:ext cx="7577349" cy="40519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Source Code Pro" panose="020B0509030403020204" pitchFamily="49" charset="0"/>
              </a:rPr>
              <a:t>## [1] “numeric"</a:t>
            </a: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 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nsolas" panose="020B0609020204030204" pitchFamily="49" charset="0"/>
              </a:rPr>
              <a:t>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33067E2-3F9C-410E-85FA-949A89106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004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FFADA-8DE7-41C8-A99F-21C752E0D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0" dirty="0">
                <a:solidFill>
                  <a:srgbClr val="990033"/>
                </a:solidFill>
              </a:rPr>
              <a:t>Text: </a:t>
            </a:r>
            <a:r>
              <a:rPr lang="en-GB" b="0" dirty="0">
                <a:latin typeface="Consolas" panose="020B0609020204030204" pitchFamily="49" charset="0"/>
              </a:rPr>
              <a:t>character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FF897841-7D12-467E-B449-CFA6A31AFF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1944432"/>
            <a:ext cx="7577349" cy="605254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515151"/>
                </a:solidFill>
                <a:effectLst/>
                <a:latin typeface="Consolas" panose="020B0609020204030204" pitchFamily="49" charset="0"/>
              </a:rPr>
              <a:t>a &lt;- c(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Source Code Pro" panose="020B0509030403020204" pitchFamily="49" charset="0"/>
              </a:rPr>
              <a:t>"hello world", "hello Turkey!"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515151"/>
                </a:solidFill>
                <a:effectLst/>
                <a:latin typeface="Consolas" panose="020B0609020204030204" pitchFamily="49" charset="0"/>
              </a:rPr>
              <a:t>)  </a:t>
            </a:r>
            <a:r>
              <a:rPr lang="en-US" altLang="en-US" sz="1500" baseline="0" dirty="0">
                <a:solidFill>
                  <a:srgbClr val="515151"/>
                </a:solidFill>
                <a:latin typeface="Consolas" panose="020B0609020204030204" pitchFamily="49" charset="0"/>
              </a:rPr>
              <a:t> </a:t>
            </a:r>
            <a:endParaRPr kumimoji="0" lang="en-US" altLang="en-US" sz="1500" b="0" i="0" u="none" strike="noStrike" cap="none" normalizeH="0" baseline="0" dirty="0">
              <a:ln>
                <a:noFill/>
              </a:ln>
              <a:solidFill>
                <a:srgbClr val="990033"/>
              </a:solidFill>
              <a:effectLst/>
              <a:latin typeface="Consolas" panose="020B06090202040302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515151"/>
                </a:solidFill>
                <a:effectLst/>
                <a:latin typeface="Consolas" panose="020B0609020204030204" pitchFamily="49" charset="0"/>
              </a:rPr>
              <a:t>a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FA0CCF6-593A-4178-AF94-A7528FBA06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2910960"/>
            <a:ext cx="7577349" cy="40519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Source Code Pro" panose="020B0509030403020204" pitchFamily="49" charset="0"/>
              </a:rPr>
              <a:t>## [1]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Source Code Pro" panose="020B0509030403020204" pitchFamily="49" charset="0"/>
              </a:rPr>
              <a:t>"hello world“     "hello Turkey!"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E7E48538-C076-40F0-9C7E-40EF02CFE1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3781494"/>
            <a:ext cx="7577349" cy="359032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500" dirty="0">
                <a:solidFill>
                  <a:srgbClr val="515151"/>
                </a:solidFill>
                <a:latin typeface="Consolas" panose="020B0609020204030204" pitchFamily="49" charset="0"/>
              </a:rPr>
              <a:t>class(a)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9A323577-D3EF-4A3D-A3FB-0EAD5A0FCA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4624912"/>
            <a:ext cx="7577349" cy="40519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Source Code Pro" panose="020B0509030403020204" pitchFamily="49" charset="0"/>
              </a:rPr>
              <a:t>## [1] "character"</a:t>
            </a: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 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nsolas" panose="020B0609020204030204" pitchFamily="49" charset="0"/>
              </a:rPr>
              <a:t>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FB60EB2-5053-4E2E-A3DB-9E5B88294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7252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FFADA-8DE7-41C8-A99F-21C752E0D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0" dirty="0">
                <a:solidFill>
                  <a:srgbClr val="990033"/>
                </a:solidFill>
              </a:rPr>
              <a:t>Categorical variables: </a:t>
            </a:r>
            <a:r>
              <a:rPr lang="en-GB" b="0" dirty="0">
                <a:latin typeface="Consolas" panose="020B0609020204030204" pitchFamily="49" charset="0"/>
              </a:rPr>
              <a:t>factor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FF897841-7D12-467E-B449-CFA6A31AFF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1944432"/>
            <a:ext cx="7577349" cy="605254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515151"/>
                </a:solidFill>
                <a:effectLst/>
                <a:latin typeface="Consolas" panose="020B0609020204030204" pitchFamily="49" charset="0"/>
              </a:rPr>
              <a:t>a &lt;- factor(c(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Source Code Pro" panose="020B0509030403020204" pitchFamily="49" charset="0"/>
              </a:rPr>
              <a:t>“red"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effectLst/>
                <a:latin typeface="Source Code Pro" panose="020B0509030403020204" pitchFamily="49" charset="0"/>
              </a:rPr>
              <a:t>,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Source Code Pro" panose="020B0509030403020204" pitchFamily="49" charset="0"/>
              </a:rPr>
              <a:t> “blue"</a:t>
            </a:r>
            <a:r>
              <a:rPr lang="en-US" altLang="en-US" sz="1400" dirty="0">
                <a:latin typeface="Source Code Pro" panose="020B0509030403020204" pitchFamily="49" charset="0"/>
              </a:rPr>
              <a:t>,</a:t>
            </a:r>
            <a:r>
              <a:rPr lang="en-US" altLang="en-US" sz="1400" dirty="0">
                <a:solidFill>
                  <a:srgbClr val="00B050"/>
                </a:solidFill>
                <a:latin typeface="Source Code Pro" panose="020B0509030403020204" pitchFamily="49" charset="0"/>
              </a:rPr>
              <a:t> “green"</a:t>
            </a:r>
            <a:r>
              <a:rPr lang="en-US" altLang="en-US" sz="1400" dirty="0">
                <a:latin typeface="Source Code Pro" panose="020B0509030403020204" pitchFamily="49" charset="0"/>
              </a:rPr>
              <a:t>,</a:t>
            </a:r>
            <a:r>
              <a:rPr lang="en-US" altLang="en-US" sz="1400" dirty="0">
                <a:solidFill>
                  <a:srgbClr val="00B050"/>
                </a:solidFill>
                <a:latin typeface="Source Code Pro" panose="020B0509030403020204" pitchFamily="49" charset="0"/>
              </a:rPr>
              <a:t> “red"</a:t>
            </a:r>
            <a:r>
              <a:rPr lang="en-US" altLang="en-US" sz="1400" dirty="0">
                <a:solidFill>
                  <a:srgbClr val="515151"/>
                </a:solidFill>
                <a:latin typeface="Consolas" panose="020B0609020204030204" pitchFamily="49" charset="0"/>
              </a:rPr>
              <a:t>) ) 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515151"/>
                </a:solidFill>
                <a:effectLst/>
                <a:latin typeface="Consolas" panose="020B0609020204030204" pitchFamily="49" charset="0"/>
              </a:rPr>
              <a:t>  </a:t>
            </a:r>
            <a:r>
              <a:rPr lang="en-US" altLang="en-US" sz="1500" baseline="0" dirty="0">
                <a:solidFill>
                  <a:srgbClr val="515151"/>
                </a:solidFill>
                <a:latin typeface="Consolas" panose="020B0609020204030204" pitchFamily="49" charset="0"/>
              </a:rPr>
              <a:t> </a:t>
            </a:r>
            <a:endParaRPr kumimoji="0" lang="en-US" altLang="en-US" sz="1500" b="0" i="0" u="none" strike="noStrike" cap="none" normalizeH="0" baseline="0" dirty="0">
              <a:ln>
                <a:noFill/>
              </a:ln>
              <a:solidFill>
                <a:srgbClr val="990033"/>
              </a:solidFill>
              <a:effectLst/>
              <a:latin typeface="Consolas" panose="020B06090202040302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515151"/>
                </a:solidFill>
                <a:effectLst/>
                <a:latin typeface="Consolas" panose="020B0609020204030204" pitchFamily="49" charset="0"/>
              </a:rPr>
              <a:t>a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FA0CCF6-593A-4178-AF94-A7528FBA06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2772461"/>
            <a:ext cx="7577349" cy="682198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Source Code Pro" panose="020B0509030403020204" pitchFamily="49" charset="0"/>
              </a:rPr>
              <a:t>## [1]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altLang="en-US" dirty="0">
                <a:solidFill>
                  <a:schemeClr val="bg1"/>
                </a:solidFill>
                <a:latin typeface="Source Code Pro" panose="020B0509030403020204" pitchFamily="49" charset="0"/>
              </a:rPr>
              <a:t>red blue green red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Source Code Pro" panose="020B0509030403020204" pitchFamily="49" charset="0"/>
              </a:rPr>
              <a:t>##</a:t>
            </a:r>
            <a:r>
              <a:rPr kumimoji="0" lang="en-US" altLang="en-US" sz="1800" b="0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  <a:latin typeface="Source Code Pro" panose="020B0509030403020204" pitchFamily="49" charset="0"/>
              </a:rPr>
              <a:t> Levels: blue green red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E7E48538-C076-40F0-9C7E-40EF02CFE1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3781494"/>
            <a:ext cx="7577349" cy="359032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500" dirty="0">
                <a:solidFill>
                  <a:srgbClr val="515151"/>
                </a:solidFill>
                <a:latin typeface="Consolas" panose="020B0609020204030204" pitchFamily="49" charset="0"/>
              </a:rPr>
              <a:t>class(a)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9A323577-D3EF-4A3D-A3FB-0EAD5A0FCA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4624912"/>
            <a:ext cx="7577349" cy="40519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Source Code Pro" panose="020B0509030403020204" pitchFamily="49" charset="0"/>
              </a:rPr>
              <a:t>## [1] “factor"</a:t>
            </a: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 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nsolas" panose="020B0609020204030204" pitchFamily="49" charset="0"/>
              </a:rPr>
              <a:t> </a:t>
            </a: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05F0BD6C-C1DC-4363-A532-EFB8893707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5244258"/>
            <a:ext cx="7577349" cy="359032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500" dirty="0">
                <a:solidFill>
                  <a:srgbClr val="515151"/>
                </a:solidFill>
                <a:latin typeface="Consolas" panose="020B0609020204030204" pitchFamily="49" charset="0"/>
              </a:rPr>
              <a:t>levels(a)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2B956A4E-67D3-4424-AE25-56481A7BB2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6087676"/>
            <a:ext cx="7577349" cy="40519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Source Code Pro" panose="020B0509030403020204" pitchFamily="49" charset="0"/>
              </a:rPr>
              <a:t>## [1</a:t>
            </a:r>
            <a:r>
              <a:rPr lang="en-US" altLang="en-US" dirty="0">
                <a:solidFill>
                  <a:schemeClr val="bg1"/>
                </a:solidFill>
                <a:latin typeface="Source Code Pro" panose="020B0509030403020204" pitchFamily="49" charset="0"/>
              </a:rPr>
              <a:t>] "blue" "green" “red" </a:t>
            </a: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 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nsolas" panose="020B0609020204030204" pitchFamily="49" charset="0"/>
              </a:rPr>
              <a:t>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6A591E7-8F78-419A-BC90-915792DE9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9722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template" id="{3B6A89AC-438B-4360-8CC4-3350E7EB4BC0}" vid="{587CBA4E-A729-48FD-838F-967F1FD4D281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template" id="{3B6A89AC-438B-4360-8CC4-3350E7EB4BC0}" vid="{CA918E19-263B-411D-AE0A-63044FCB7DF9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1444</Words>
  <Application>Microsoft Office PowerPoint</Application>
  <PresentationFormat>Widescreen</PresentationFormat>
  <Paragraphs>220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4" baseType="lpstr">
      <vt:lpstr>Arial</vt:lpstr>
      <vt:lpstr>Calibri</vt:lpstr>
      <vt:lpstr>Calibri Light</vt:lpstr>
      <vt:lpstr>Consolas</vt:lpstr>
      <vt:lpstr>inherit</vt:lpstr>
      <vt:lpstr>Open Sans</vt:lpstr>
      <vt:lpstr>Source Code Pro</vt:lpstr>
      <vt:lpstr>Wingdings</vt:lpstr>
      <vt:lpstr>Office Theme</vt:lpstr>
      <vt:lpstr>1_Office Theme</vt:lpstr>
      <vt:lpstr>Day 1 Lecture 2:   Getting started with R</vt:lpstr>
      <vt:lpstr>Aims of the session</vt:lpstr>
      <vt:lpstr>How does R store information?</vt:lpstr>
      <vt:lpstr>How to create objects?</vt:lpstr>
      <vt:lpstr>How to create objects?</vt:lpstr>
      <vt:lpstr>Round numbers: integer</vt:lpstr>
      <vt:lpstr>Decimal numbers: numeric</vt:lpstr>
      <vt:lpstr>Text: character</vt:lpstr>
      <vt:lpstr>Categorical variables: factor</vt:lpstr>
      <vt:lpstr>Booleans: logical</vt:lpstr>
      <vt:lpstr>Vectors</vt:lpstr>
      <vt:lpstr> Matrices</vt:lpstr>
      <vt:lpstr>Data Frames</vt:lpstr>
      <vt:lpstr>Lists</vt:lpstr>
      <vt:lpstr>Lists (continued)</vt:lpstr>
      <vt:lpstr>Data structures summary</vt:lpstr>
      <vt:lpstr>Accessing contents in an object</vt:lpstr>
      <vt:lpstr>Using functions</vt:lpstr>
      <vt:lpstr>Functions</vt:lpstr>
      <vt:lpstr>What is a function?</vt:lpstr>
      <vt:lpstr>How to use a function?</vt:lpstr>
      <vt:lpstr>User defined functions</vt:lpstr>
      <vt:lpstr>What we should know by now</vt:lpstr>
      <vt:lpstr>Good R resources to explore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Day 1 Lecture 2:   Introduction to R</dc:title>
  <dc:creator>Juan  Vesga</dc:creator>
  <cp:lastModifiedBy>Juan  Vesga</cp:lastModifiedBy>
  <cp:revision>24</cp:revision>
  <dcterms:created xsi:type="dcterms:W3CDTF">2021-10-23T20:03:56Z</dcterms:created>
  <dcterms:modified xsi:type="dcterms:W3CDTF">2023-06-01T13:59:14Z</dcterms:modified>
</cp:coreProperties>
</file>